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333786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161407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0241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261409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171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3990512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230957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360146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244451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7D056-9C16-4391-A2AF-2C4B2FD413F4}" type="datetimeFigureOut">
              <a:rPr lang="en-US" smtClean="0"/>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168449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D7D056-9C16-4391-A2AF-2C4B2FD413F4}" type="datetimeFigureOut">
              <a:rPr lang="en-US" smtClean="0"/>
              <a:t>05/29/2024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314306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D7D056-9C16-4391-A2AF-2C4B2FD413F4}" type="datetimeFigureOut">
              <a:rPr lang="en-US" smtClean="0"/>
              <a:t>05/29/2024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193569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7D056-9C16-4391-A2AF-2C4B2FD413F4}" type="datetimeFigureOut">
              <a:rPr lang="en-US" smtClean="0"/>
              <a:t>05/29/2024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3217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7D056-9C16-4391-A2AF-2C4B2FD413F4}" type="datetimeFigureOut">
              <a:rPr lang="en-US" smtClean="0"/>
              <a:t>05/29/2024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388316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D7D056-9C16-4391-A2AF-2C4B2FD413F4}" type="datetimeFigureOut">
              <a:rPr lang="en-US" smtClean="0"/>
              <a:t>05/29/2024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115595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D7D056-9C16-4391-A2AF-2C4B2FD413F4}" type="datetimeFigureOut">
              <a:rPr lang="en-US" smtClean="0"/>
              <a:t>05/29/2024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411601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D7D056-9C16-4391-A2AF-2C4B2FD413F4}" type="datetimeFigureOut">
              <a:rPr lang="en-US" smtClean="0"/>
              <a:t>05/29/2024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24C1EA-7947-4A25-A6B2-A44A9338E812}" type="slidenum">
              <a:rPr lang="en-US" smtClean="0"/>
              <a:t>‹#›</a:t>
            </a:fld>
            <a:endParaRPr lang="en-US"/>
          </a:p>
        </p:txBody>
      </p:sp>
    </p:spTree>
    <p:extLst>
      <p:ext uri="{BB962C8B-B14F-4D97-AF65-F5344CB8AC3E}">
        <p14:creationId xmlns:p14="http://schemas.microsoft.com/office/powerpoint/2010/main" val="23167978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dww2.tceq.texas.gov/DWW/" TargetMode="External"/><Relationship Id="rId2" Type="http://schemas.openxmlformats.org/officeDocument/2006/relationships/hyperlink" Target="https://www.tceq.texas.gov/gis/swavie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pa.gov/safewater/lea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E3DA-5614-4FB2-B4A4-2D079E9C21F1}"/>
              </a:ext>
            </a:extLst>
          </p:cNvPr>
          <p:cNvSpPr>
            <a:spLocks noGrp="1"/>
          </p:cNvSpPr>
          <p:nvPr>
            <p:ph type="ctrTitle"/>
          </p:nvPr>
        </p:nvSpPr>
        <p:spPr>
          <a:xfrm>
            <a:off x="467990" y="1967700"/>
            <a:ext cx="6188201" cy="1461300"/>
          </a:xfrm>
        </p:spPr>
        <p:txBody>
          <a:bodyPr>
            <a:normAutofit/>
          </a:bodyPr>
          <a:lstStyle/>
          <a:p>
            <a:pPr>
              <a:lnSpc>
                <a:spcPct val="100000"/>
              </a:lnSpc>
            </a:pPr>
            <a:r>
              <a:rPr lang="en-US" dirty="0"/>
              <a:t>City of Everman</a:t>
            </a:r>
            <a:br>
              <a:rPr lang="en-US" dirty="0"/>
            </a:br>
            <a:r>
              <a:rPr lang="en-US" sz="2000" b="1" dirty="0"/>
              <a:t>2023 Annual Drinking Water Quality Report</a:t>
            </a:r>
            <a:endParaRPr lang="en-US" sz="2000" dirty="0"/>
          </a:p>
        </p:txBody>
      </p:sp>
      <p:sp>
        <p:nvSpPr>
          <p:cNvPr id="3" name="Subtitle 2">
            <a:extLst>
              <a:ext uri="{FF2B5EF4-FFF2-40B4-BE49-F238E27FC236}">
                <a16:creationId xmlns:a16="http://schemas.microsoft.com/office/drawing/2014/main" id="{A16A121B-0CAD-494A-BCC3-94D736E6279D}"/>
              </a:ext>
            </a:extLst>
          </p:cNvPr>
          <p:cNvSpPr>
            <a:spLocks noGrp="1"/>
          </p:cNvSpPr>
          <p:nvPr>
            <p:ph type="subTitle" idx="1"/>
          </p:nvPr>
        </p:nvSpPr>
        <p:spPr>
          <a:xfrm>
            <a:off x="1261872" y="4461952"/>
            <a:ext cx="9418320" cy="2030288"/>
          </a:xfrm>
        </p:spPr>
        <p:txBody>
          <a:bodyPr>
            <a:normAutofit/>
          </a:bodyPr>
          <a:lstStyle/>
          <a:p>
            <a:pPr algn="just"/>
            <a:r>
              <a:rPr lang="en-US" dirty="0"/>
              <a:t>	</a:t>
            </a:r>
            <a:endParaRPr lang="en-US" b="1" dirty="0"/>
          </a:p>
          <a:p>
            <a:pPr algn="just"/>
            <a:r>
              <a:rPr lang="en-US" sz="1800" dirty="0"/>
              <a:t>	212 N. Race St, Fort Worth,  TX 76140</a:t>
            </a:r>
          </a:p>
          <a:p>
            <a:pPr algn="just"/>
            <a:r>
              <a:rPr lang="en-US" sz="1400" dirty="0"/>
              <a:t>	(817) 293-0525</a:t>
            </a:r>
          </a:p>
          <a:p>
            <a:pPr algn="just"/>
            <a:r>
              <a:rPr lang="en-US" sz="1400" dirty="0"/>
              <a:t>	PWS-2200010</a:t>
            </a:r>
          </a:p>
          <a:p>
            <a:pPr algn="r"/>
            <a:endParaRPr lang="en-US" dirty="0"/>
          </a:p>
        </p:txBody>
      </p:sp>
      <p:pic>
        <p:nvPicPr>
          <p:cNvPr id="7" name="Picture 6">
            <a:extLst>
              <a:ext uri="{FF2B5EF4-FFF2-40B4-BE49-F238E27FC236}">
                <a16:creationId xmlns:a16="http://schemas.microsoft.com/office/drawing/2014/main" id="{3C5147FB-96A0-46AD-8AE2-1681A2F6F844}"/>
              </a:ext>
            </a:extLst>
          </p:cNvPr>
          <p:cNvPicPr>
            <a:picLocks noChangeAspect="1"/>
          </p:cNvPicPr>
          <p:nvPr/>
        </p:nvPicPr>
        <p:blipFill>
          <a:blip r:embed="rId2"/>
          <a:stretch>
            <a:fillRect/>
          </a:stretch>
        </p:blipFill>
        <p:spPr>
          <a:xfrm>
            <a:off x="1220552" y="4988532"/>
            <a:ext cx="291256" cy="253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4D614D1C-E30D-4713-A6A2-D2153D1E6431}"/>
              </a:ext>
            </a:extLst>
          </p:cNvPr>
          <p:cNvPicPr>
            <a:picLocks noChangeAspect="1"/>
          </p:cNvPicPr>
          <p:nvPr/>
        </p:nvPicPr>
        <p:blipFill>
          <a:blip r:embed="rId3"/>
          <a:stretch>
            <a:fillRect/>
          </a:stretch>
        </p:blipFill>
        <p:spPr>
          <a:xfrm>
            <a:off x="1253614" y="5537436"/>
            <a:ext cx="258194" cy="253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 name="Picture 25">
            <a:extLst>
              <a:ext uri="{FF2B5EF4-FFF2-40B4-BE49-F238E27FC236}">
                <a16:creationId xmlns:a16="http://schemas.microsoft.com/office/drawing/2014/main" id="{6E230D70-42E7-4C17-B3FE-EA0352D025DF}"/>
              </a:ext>
            </a:extLst>
          </p:cNvPr>
          <p:cNvPicPr>
            <a:picLocks noChangeAspect="1"/>
          </p:cNvPicPr>
          <p:nvPr/>
        </p:nvPicPr>
        <p:blipFill rotWithShape="1">
          <a:blip r:embed="rId4"/>
          <a:srcRect l="4395" t="5021" r="3414" b="6612"/>
          <a:stretch/>
        </p:blipFill>
        <p:spPr>
          <a:xfrm>
            <a:off x="8314268" y="214619"/>
            <a:ext cx="3409742" cy="3214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647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53FE-4876-4A36-8B22-ED00150D07D2}"/>
              </a:ext>
            </a:extLst>
          </p:cNvPr>
          <p:cNvSpPr>
            <a:spLocks noGrp="1"/>
          </p:cNvSpPr>
          <p:nvPr>
            <p:ph type="title"/>
          </p:nvPr>
        </p:nvSpPr>
        <p:spPr>
          <a:xfrm>
            <a:off x="4966285" y="365760"/>
            <a:ext cx="6174297" cy="1325562"/>
          </a:xfrm>
        </p:spPr>
        <p:txBody>
          <a:bodyPr>
            <a:noAutofit/>
          </a:bodyPr>
          <a:lstStyle/>
          <a:p>
            <a:pPr algn="ctr"/>
            <a:r>
              <a:rPr lang="en-US" sz="2500" b="1" dirty="0"/>
              <a:t>2023 Annual Drinking Water Quality Report </a:t>
            </a:r>
            <a:br>
              <a:rPr lang="en-US" sz="2500" b="1" dirty="0"/>
            </a:br>
            <a:r>
              <a:rPr lang="en-US" sz="2500" b="1" dirty="0"/>
              <a:t>(PWS 2200010)</a:t>
            </a:r>
          </a:p>
        </p:txBody>
      </p:sp>
      <p:sp>
        <p:nvSpPr>
          <p:cNvPr id="3" name="Content Placeholder 2">
            <a:extLst>
              <a:ext uri="{FF2B5EF4-FFF2-40B4-BE49-F238E27FC236}">
                <a16:creationId xmlns:a16="http://schemas.microsoft.com/office/drawing/2014/main" id="{8388E14E-A8A1-4610-A8A2-4B8BEDAD2B60}"/>
              </a:ext>
            </a:extLst>
          </p:cNvPr>
          <p:cNvSpPr>
            <a:spLocks noGrp="1"/>
          </p:cNvSpPr>
          <p:nvPr>
            <p:ph idx="1"/>
          </p:nvPr>
        </p:nvSpPr>
        <p:spPr>
          <a:xfrm>
            <a:off x="4780939" y="2097250"/>
            <a:ext cx="6418364" cy="4630723"/>
          </a:xfrm>
        </p:spPr>
        <p:txBody>
          <a:bodyPr>
            <a:normAutofit/>
          </a:bodyPr>
          <a:lstStyle/>
          <a:p>
            <a:pPr marL="0" indent="0">
              <a:spcBef>
                <a:spcPts val="0"/>
              </a:spcBef>
              <a:buNone/>
            </a:pPr>
            <a:r>
              <a:rPr lang="en-US" sz="1200" b="1" u="sng" dirty="0"/>
              <a:t>Our Drinking Water Meets or Exceeds All Federal (EPA) Drinking Water Requirements:</a:t>
            </a:r>
          </a:p>
          <a:p>
            <a:pPr marL="0" indent="0">
              <a:spcBef>
                <a:spcPts val="0"/>
              </a:spcBef>
              <a:buNone/>
            </a:pPr>
            <a:r>
              <a:rPr lang="en-US" sz="1100" dirty="0"/>
              <a:t>This report is a summary of the quality of the water we provide our customers. The analysis was made by using the data from the most recent U.S. Environmental Agency (EPA) required test and is presented in the attached pages. The Texas Commission of Environmental Quality (TCEQ) completed an assessment of your source water and results indicate that some of your source points are susceptible to certain contaminants. The sampling requirements for your water system are based on this susceptibility and previous sample data. For more information on source water assessments and protection efforts at our system contact the City of Everman Public Works Department at (817) 293-0525.</a:t>
            </a:r>
          </a:p>
          <a:p>
            <a:pPr marL="0" indent="0" algn="ctr">
              <a:spcBef>
                <a:spcPts val="0"/>
              </a:spcBef>
              <a:buNone/>
            </a:pPr>
            <a:endParaRPr lang="en-US" sz="1100" b="1" u="sng" dirty="0"/>
          </a:p>
          <a:p>
            <a:pPr marL="0" indent="0">
              <a:spcBef>
                <a:spcPts val="0"/>
              </a:spcBef>
              <a:buNone/>
            </a:pPr>
            <a:r>
              <a:rPr lang="en-US" sz="1100" b="1" u="sng" dirty="0"/>
              <a:t>Where do we get our drinking water?</a:t>
            </a:r>
          </a:p>
          <a:p>
            <a:pPr marL="0" indent="0">
              <a:spcBef>
                <a:spcPts val="0"/>
              </a:spcBef>
              <a:buNone/>
            </a:pPr>
            <a:r>
              <a:rPr lang="en-US" sz="1100" dirty="0"/>
              <a:t>The source of drinking water used by City of Everman is obtained from Ground Water. It comes from the Paluxy and Twin Mountains Aquifers. A Source Water Susceptibility Assessment for your drinking water source(s) is currently being updated by the Texas Commission on Environmental Quality. This information describes the susceptibility and types of constituents that may come into contact with your drinking water source based on human activities and natural conditions. The information contained in the assessment allows us to focus source water protection strategies.</a:t>
            </a:r>
          </a:p>
          <a:p>
            <a:pPr marL="0" indent="0">
              <a:spcBef>
                <a:spcPts val="0"/>
              </a:spcBef>
              <a:buNone/>
            </a:pPr>
            <a:r>
              <a:rPr lang="en-US" sz="1100" dirty="0"/>
              <a:t>For more information about your sources of water, please refer to the Source Water Assessment Viewer available at the following URL: </a:t>
            </a:r>
            <a:r>
              <a:rPr lang="en-US" sz="1100" dirty="0">
                <a:solidFill>
                  <a:srgbClr val="C00000"/>
                </a:solidFill>
                <a:hlinkClick r:id="rId2">
                  <a:extLst>
                    <a:ext uri="{A12FA001-AC4F-418D-AE19-62706E023703}">
                      <ahyp:hlinkClr xmlns:ahyp="http://schemas.microsoft.com/office/drawing/2018/hyperlinkcolor" val="tx"/>
                    </a:ext>
                  </a:extLst>
                </a:hlinkClick>
              </a:rPr>
              <a:t>https://www.tceq.Texas.gov/gis/swaview</a:t>
            </a:r>
            <a:r>
              <a:rPr lang="en-US" sz="1100" dirty="0"/>
              <a:t>. Further details about sources and source-water assessments are available in Drinking Water Watch at the following URL: </a:t>
            </a:r>
            <a:r>
              <a:rPr lang="en-US" sz="1100" dirty="0">
                <a:solidFill>
                  <a:srgbClr val="C00000"/>
                </a:solidFill>
                <a:hlinkClick r:id="rId3">
                  <a:extLst>
                    <a:ext uri="{A12FA001-AC4F-418D-AE19-62706E023703}">
                      <ahyp:hlinkClr xmlns:ahyp="http://schemas.microsoft.com/office/drawing/2018/hyperlinkcolor" val="tx"/>
                    </a:ext>
                  </a:extLst>
                </a:hlinkClick>
              </a:rPr>
              <a:t>http://dww2.tceq.Texas.gov/DWW/</a:t>
            </a:r>
            <a:r>
              <a:rPr lang="en-US" sz="1100" dirty="0"/>
              <a:t>.</a:t>
            </a:r>
          </a:p>
          <a:p>
            <a:pPr marL="0" indent="0">
              <a:spcBef>
                <a:spcPts val="0"/>
              </a:spcBef>
              <a:buNone/>
            </a:pPr>
            <a:r>
              <a:rPr lang="en-US" sz="1100" dirty="0"/>
              <a:t> </a:t>
            </a:r>
          </a:p>
        </p:txBody>
      </p:sp>
      <p:pic>
        <p:nvPicPr>
          <p:cNvPr id="5" name="Picture 4">
            <a:extLst>
              <a:ext uri="{FF2B5EF4-FFF2-40B4-BE49-F238E27FC236}">
                <a16:creationId xmlns:a16="http://schemas.microsoft.com/office/drawing/2014/main" id="{4EBD6353-3345-44FF-9F4A-1BF0F8883FAD}"/>
              </a:ext>
            </a:extLst>
          </p:cNvPr>
          <p:cNvPicPr>
            <a:picLocks noChangeAspect="1"/>
          </p:cNvPicPr>
          <p:nvPr/>
        </p:nvPicPr>
        <p:blipFill>
          <a:blip r:embed="rId4"/>
          <a:stretch>
            <a:fillRect/>
          </a:stretch>
        </p:blipFill>
        <p:spPr>
          <a:xfrm>
            <a:off x="88325" y="169877"/>
            <a:ext cx="4763075" cy="2916689"/>
          </a:xfrm>
          <a:prstGeom prst="rect">
            <a:avLst/>
          </a:prstGeom>
        </p:spPr>
      </p:pic>
      <p:sp>
        <p:nvSpPr>
          <p:cNvPr id="6" name="TextBox 5">
            <a:extLst>
              <a:ext uri="{FF2B5EF4-FFF2-40B4-BE49-F238E27FC236}">
                <a16:creationId xmlns:a16="http://schemas.microsoft.com/office/drawing/2014/main" id="{8AA0DB94-B455-4233-BD50-E29CB6B685BE}"/>
              </a:ext>
            </a:extLst>
          </p:cNvPr>
          <p:cNvSpPr txBox="1"/>
          <p:nvPr/>
        </p:nvSpPr>
        <p:spPr>
          <a:xfrm>
            <a:off x="166692" y="3429000"/>
            <a:ext cx="4244441" cy="2939266"/>
          </a:xfrm>
          <a:prstGeom prst="rect">
            <a:avLst/>
          </a:prstGeom>
          <a:noFill/>
        </p:spPr>
        <p:txBody>
          <a:bodyPr wrap="square" rtlCol="0">
            <a:spAutoFit/>
          </a:bodyPr>
          <a:lstStyle/>
          <a:p>
            <a:pPr algn="ctr"/>
            <a:r>
              <a:rPr lang="en-US" sz="1500" b="1" u="sng" dirty="0"/>
              <a:t>Public Participation Opportunities:</a:t>
            </a:r>
          </a:p>
          <a:p>
            <a:endParaRPr lang="en-US" sz="1500" dirty="0"/>
          </a:p>
          <a:p>
            <a:pPr algn="ctr"/>
            <a:r>
              <a:rPr lang="en-US" sz="1500" dirty="0"/>
              <a:t>Date: Monday through Friday</a:t>
            </a:r>
          </a:p>
          <a:p>
            <a:pPr algn="ctr"/>
            <a:r>
              <a:rPr lang="en-US" sz="1500" dirty="0"/>
              <a:t>Time: 8AM to 5PM</a:t>
            </a:r>
          </a:p>
          <a:p>
            <a:pPr algn="ctr"/>
            <a:r>
              <a:rPr lang="en-US" sz="1500" dirty="0"/>
              <a:t>Location: Everman City Hall, 212 N. Race St.</a:t>
            </a:r>
          </a:p>
          <a:p>
            <a:pPr algn="ctr"/>
            <a:r>
              <a:rPr lang="en-US" sz="1500" dirty="0"/>
              <a:t>Phone Number: (817) 293-0525</a:t>
            </a:r>
          </a:p>
          <a:p>
            <a:pPr algn="ctr"/>
            <a:endParaRPr lang="en-US" sz="900" dirty="0"/>
          </a:p>
          <a:p>
            <a:pPr algn="ctr"/>
            <a:endParaRPr lang="en-US" sz="900" dirty="0"/>
          </a:p>
          <a:p>
            <a:pPr algn="ctr"/>
            <a:r>
              <a:rPr lang="en-US" sz="1100" dirty="0"/>
              <a:t>To learn about future public meetings (concerning your drinking water), or to request to schedule one, please call us.</a:t>
            </a:r>
          </a:p>
          <a:p>
            <a:pPr algn="ctr"/>
            <a:endParaRPr lang="en-US" sz="1100" dirty="0"/>
          </a:p>
          <a:p>
            <a:pPr algn="ctr"/>
            <a:r>
              <a:rPr lang="en-US" sz="1100" dirty="0"/>
              <a:t>Este reporte incluye informacion importante sobre el agua para tomar. Para asistencia en espanol, favor de llamar al telefono (817) 293-0525.</a:t>
            </a:r>
          </a:p>
        </p:txBody>
      </p:sp>
    </p:spTree>
    <p:extLst>
      <p:ext uri="{BB962C8B-B14F-4D97-AF65-F5344CB8AC3E}">
        <p14:creationId xmlns:p14="http://schemas.microsoft.com/office/powerpoint/2010/main" val="20944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2651-D895-45D4-AA70-4D075E21A092}"/>
              </a:ext>
            </a:extLst>
          </p:cNvPr>
          <p:cNvSpPr>
            <a:spLocks noGrp="1"/>
          </p:cNvSpPr>
          <p:nvPr>
            <p:ph type="title"/>
          </p:nvPr>
        </p:nvSpPr>
        <p:spPr>
          <a:xfrm>
            <a:off x="119963" y="148200"/>
            <a:ext cx="9692640" cy="657697"/>
          </a:xfrm>
        </p:spPr>
        <p:txBody>
          <a:bodyPr>
            <a:normAutofit/>
          </a:bodyPr>
          <a:lstStyle/>
          <a:p>
            <a:r>
              <a:rPr lang="en-US" dirty="0"/>
              <a:t>Special Notes:</a:t>
            </a:r>
          </a:p>
        </p:txBody>
      </p:sp>
      <p:sp>
        <p:nvSpPr>
          <p:cNvPr id="4" name="TextBox 3">
            <a:extLst>
              <a:ext uri="{FF2B5EF4-FFF2-40B4-BE49-F238E27FC236}">
                <a16:creationId xmlns:a16="http://schemas.microsoft.com/office/drawing/2014/main" id="{0D773F62-7FB6-4FB8-8B1B-38B2E9E0778B}"/>
              </a:ext>
            </a:extLst>
          </p:cNvPr>
          <p:cNvSpPr txBox="1"/>
          <p:nvPr/>
        </p:nvSpPr>
        <p:spPr>
          <a:xfrm>
            <a:off x="119963" y="1074670"/>
            <a:ext cx="6517904" cy="5747727"/>
          </a:xfrm>
          <a:prstGeom prst="rect">
            <a:avLst/>
          </a:prstGeom>
          <a:noFill/>
        </p:spPr>
        <p:txBody>
          <a:bodyPr wrap="square" rtlCol="0">
            <a:spAutoFit/>
          </a:bodyPr>
          <a:lstStyle/>
          <a:p>
            <a:r>
              <a:rPr lang="en-US" sz="1050" dirty="0"/>
              <a:t>You may be more vulnerable than the general population to certain microbial contaminants, such as Cryptosporidium, in drinking water. Infants, some elderly, or immunocompromised persons such as those undergoing chemotherapy for cancer; persons who have undergone organ transplants; those who are undergoing treatment with steroids; and people with HIV/AIDS or other immune system disorders, can be particularly at risk from infections. You should seek advice about drinking water from your physician or health care provider. Additional guidelines on appropriate means to lessen the risk of infection by Cryptosporidium are available from the Safe Drinking Water Hotline (800) 426-4791.</a:t>
            </a:r>
          </a:p>
          <a:p>
            <a:endParaRPr lang="en-US" sz="1050" dirty="0"/>
          </a:p>
          <a:p>
            <a:r>
              <a:rPr lang="en-US" sz="1050" dirty="0"/>
              <a:t>If present, elevated levels of lead can cause serious health problems, especially for pregnant women and young children. Lead in drinking water is primarily from materials and components associated with service lines and home plumbing. We are responsible for providing high quality drinking water, but cannot control the variety of materials used in plumbing components. When your water has been sitting for several hours, you can minimize the potential for lead exposure by flushing your tap for 30 seconds to two minutes before using water for drinking or cooking. If you are concerned about lead in your water, you may wish to have your water tested. Information on lead in drinking water, testing methods, and steps you can take to minimize exposure is available from the Safe Drinking Water Hotline or at </a:t>
            </a:r>
            <a:r>
              <a:rPr lang="en-US" sz="1050" dirty="0">
                <a:solidFill>
                  <a:srgbClr val="C00000"/>
                </a:solidFill>
                <a:hlinkClick r:id="rId2">
                  <a:extLst>
                    <a:ext uri="{A12FA001-AC4F-418D-AE19-62706E023703}">
                      <ahyp:hlinkClr xmlns:ahyp="http://schemas.microsoft.com/office/drawing/2018/hyperlinkcolor" val="tx"/>
                    </a:ext>
                  </a:extLst>
                </a:hlinkClick>
              </a:rPr>
              <a:t>http://www.epa.gov/safewater/lead</a:t>
            </a:r>
            <a:r>
              <a:rPr lang="en-US" sz="1050" dirty="0"/>
              <a:t>.</a:t>
            </a:r>
          </a:p>
          <a:p>
            <a:endParaRPr lang="en-US" sz="1050" dirty="0"/>
          </a:p>
          <a:p>
            <a:r>
              <a:rPr lang="en-US" sz="1050" b="1" u="sng" dirty="0"/>
              <a:t>Water Sources:</a:t>
            </a:r>
          </a:p>
          <a:p>
            <a:r>
              <a:rPr lang="en-US" sz="1050" dirty="0"/>
              <a:t>The sources of drinking (both tap water and bottle water) include rivers, lakes, streams, ponds, reservoirs, springs, and wells. As water travels over the surface of land or through the ground, it dissolves naturally occurring minerals, and in some cases, radioactive material, and can pick up substances resulting from the presence of contaminants that may be present in source water.</a:t>
            </a:r>
          </a:p>
          <a:p>
            <a:pPr marL="171450" indent="-171450">
              <a:buFont typeface="Arial" panose="020B0604020202020204" pitchFamily="34" charset="0"/>
              <a:buChar char="•"/>
            </a:pPr>
            <a:r>
              <a:rPr lang="en-US" sz="1050" dirty="0"/>
              <a:t>Microbial contaminants, such as viruses and bacteria, which may come from sewage treatment plants, septic systems, agricultural livestock operations, and wildlife.</a:t>
            </a:r>
          </a:p>
          <a:p>
            <a:pPr marL="171450" indent="-171450">
              <a:buFont typeface="Arial" panose="020B0604020202020204" pitchFamily="34" charset="0"/>
              <a:buChar char="•"/>
            </a:pPr>
            <a:r>
              <a:rPr lang="en-US" sz="1050" dirty="0"/>
              <a:t>Inorganic contaminants, such as salts and metals, which can be naturally- occurring or result from urban storm water run off, industrial or domestic wastewater discharges, oil and gas production, mining, or farming.</a:t>
            </a:r>
          </a:p>
          <a:p>
            <a:pPr marL="171450" indent="-171450">
              <a:buFont typeface="Arial" panose="020B0604020202020204" pitchFamily="34" charset="0"/>
              <a:buChar char="•"/>
            </a:pPr>
            <a:r>
              <a:rPr lang="en-US" sz="1050" dirty="0"/>
              <a:t>Pesticides and herbicides, which may come from a variety of sources such as agriculture, urban storm water runoff, and organic chemical containments, including synthetic and volatile organic chemicals, which are by-products of industrial processes and petroleum production, and can also come from gas stations, urban storm water runoff, and septic systems.</a:t>
            </a:r>
          </a:p>
          <a:p>
            <a:pPr marL="171450" indent="-171450">
              <a:buFont typeface="Arial" panose="020B0604020202020204" pitchFamily="34" charset="0"/>
              <a:buChar char="•"/>
            </a:pPr>
            <a:r>
              <a:rPr lang="en-US" sz="1050" dirty="0"/>
              <a:t>Radioactive contaminants, which can be naturally-occurring or be the result of oil and gas production and mining activities. </a:t>
            </a:r>
          </a:p>
        </p:txBody>
      </p:sp>
      <p:cxnSp>
        <p:nvCxnSpPr>
          <p:cNvPr id="5" name="Straight Connector 4">
            <a:extLst>
              <a:ext uri="{FF2B5EF4-FFF2-40B4-BE49-F238E27FC236}">
                <a16:creationId xmlns:a16="http://schemas.microsoft.com/office/drawing/2014/main" id="{544EB0B6-F446-49E5-BAE1-40B44B577F99}"/>
              </a:ext>
            </a:extLst>
          </p:cNvPr>
          <p:cNvCxnSpPr>
            <a:cxnSpLocks/>
          </p:cNvCxnSpPr>
          <p:nvPr/>
        </p:nvCxnSpPr>
        <p:spPr>
          <a:xfrm>
            <a:off x="185345" y="940283"/>
            <a:ext cx="10829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54D380F-40DD-40EF-A309-A02513DF0030}"/>
              </a:ext>
            </a:extLst>
          </p:cNvPr>
          <p:cNvPicPr>
            <a:picLocks noChangeAspect="1"/>
          </p:cNvPicPr>
          <p:nvPr/>
        </p:nvPicPr>
        <p:blipFill>
          <a:blip r:embed="rId3"/>
          <a:stretch>
            <a:fillRect/>
          </a:stretch>
        </p:blipFill>
        <p:spPr>
          <a:xfrm>
            <a:off x="6825192" y="1562101"/>
            <a:ext cx="3935580" cy="4237565"/>
          </a:xfrm>
          <a:prstGeom prst="rect">
            <a:avLst/>
          </a:prstGeom>
        </p:spPr>
      </p:pic>
    </p:spTree>
    <p:extLst>
      <p:ext uri="{BB962C8B-B14F-4D97-AF65-F5344CB8AC3E}">
        <p14:creationId xmlns:p14="http://schemas.microsoft.com/office/powerpoint/2010/main" val="153255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AD95E-A3D8-4062-A57C-B210F3E61673}"/>
              </a:ext>
            </a:extLst>
          </p:cNvPr>
          <p:cNvSpPr>
            <a:spLocks noGrp="1"/>
          </p:cNvSpPr>
          <p:nvPr>
            <p:ph idx="1"/>
          </p:nvPr>
        </p:nvSpPr>
        <p:spPr>
          <a:xfrm>
            <a:off x="524933" y="1074670"/>
            <a:ext cx="10489812" cy="5456466"/>
          </a:xfrm>
        </p:spPr>
        <p:txBody>
          <a:bodyPr>
            <a:normAutofit fontScale="92500" lnSpcReduction="10000"/>
          </a:bodyPr>
          <a:lstStyle/>
          <a:p>
            <a:pPr marL="0" indent="0">
              <a:buNone/>
            </a:pPr>
            <a:r>
              <a:rPr lang="en-US" sz="1300" dirty="0"/>
              <a:t>This report is intended to provide you with important information about your drinking water and the efforts made by the water system to provide safe drinking water. In order to ensure that tap water is safe to drink, EPA prescribes regulations which limit the amount of certain contaminants in water provided by public water systems. FDA regulations establish limits for contaminants in bottled water which must provide the same protection for public health.</a:t>
            </a:r>
          </a:p>
          <a:p>
            <a:pPr marL="0" indent="0">
              <a:buNone/>
            </a:pPr>
            <a:r>
              <a:rPr lang="en-US" sz="1300" b="1" dirty="0"/>
              <a:t>ALL drinking water may contain contaminants-</a:t>
            </a:r>
          </a:p>
          <a:p>
            <a:pPr marL="0" indent="0">
              <a:buNone/>
            </a:pPr>
            <a:r>
              <a:rPr lang="en-US" sz="1300" dirty="0"/>
              <a:t>Drinking water, including bottled water, may reasonably be expected to contain at least small amounts of some contaminants. The presence of contaminants does not necessarily indicate that water poses a health risk. More information about contaminants and potential health effects can be obtained by called the EPA’s Safe Drinking Water Hotline at (800) 426-4791.</a:t>
            </a:r>
          </a:p>
          <a:p>
            <a:pPr marL="0" indent="0">
              <a:buNone/>
            </a:pPr>
            <a:r>
              <a:rPr lang="en-US" sz="1300" b="1" dirty="0"/>
              <a:t>About the Following Pages-</a:t>
            </a:r>
          </a:p>
          <a:p>
            <a:pPr marL="0" indent="0">
              <a:buNone/>
            </a:pPr>
            <a:r>
              <a:rPr lang="en-US" sz="1300" dirty="0"/>
              <a:t>The pages that follow list all the federally regulated or monitored constituents, which have been found in your drinking water. U.S. EPA requires water systems to test up to 97 constituents.</a:t>
            </a:r>
          </a:p>
          <a:p>
            <a:pPr marL="0" indent="0">
              <a:buNone/>
            </a:pPr>
            <a:r>
              <a:rPr lang="en-US" sz="1300" b="1" dirty="0"/>
              <a:t>Secondary Constituents-</a:t>
            </a:r>
          </a:p>
          <a:p>
            <a:pPr marL="0" indent="0">
              <a:buNone/>
            </a:pPr>
            <a:r>
              <a:rPr lang="en-US" sz="1300" dirty="0"/>
              <a:t>Many  constituents (such as calcium, sodium, or iron) which are often found in drinking water can cause taste, color, and odor problems. The taste and odor constituents are called secondary constituents and are regulated by the State of Texas, not EPA. These constituents are not cause for health concerns. Therefore, secondary constituents are not required to be reported in this document but they may greatly affect the appearance and taste of your water.</a:t>
            </a:r>
          </a:p>
          <a:p>
            <a:pPr marL="0" indent="0">
              <a:buNone/>
            </a:pPr>
            <a:r>
              <a:rPr lang="en-US" sz="1300" b="1" dirty="0"/>
              <a:t>Microorganism Testing-</a:t>
            </a:r>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r>
              <a:rPr lang="en-US" sz="1300" dirty="0"/>
              <a:t>TRWD monitors the raw water at all intake sites for Cryptosporidium, Giardia Lambia and viruses. The source is human and animal fecal waste in the watershed.</a:t>
            </a:r>
          </a:p>
          <a:p>
            <a:pPr marL="0" indent="0">
              <a:lnSpc>
                <a:spcPct val="120000"/>
              </a:lnSpc>
              <a:spcBef>
                <a:spcPts val="0"/>
              </a:spcBef>
              <a:spcAft>
                <a:spcPts val="0"/>
              </a:spcAft>
              <a:buNone/>
            </a:pPr>
            <a:r>
              <a:rPr lang="en-US" sz="1300" dirty="0"/>
              <a:t>No viruses were detected, but Cryptosporidium and Giardia Lamblia, microbial parasites common in surface water, were detected at very low levels.</a:t>
            </a:r>
          </a:p>
          <a:p>
            <a:pPr marL="0" indent="0">
              <a:lnSpc>
                <a:spcPct val="120000"/>
              </a:lnSpc>
              <a:spcBef>
                <a:spcPts val="0"/>
              </a:spcBef>
              <a:spcAft>
                <a:spcPts val="0"/>
              </a:spcAft>
              <a:buNone/>
            </a:pPr>
            <a:r>
              <a:rPr lang="en-US" sz="1300" dirty="0"/>
              <a:t>The Cryptosporidium  testing methods and cannot determine if the parasite is dead and inactive or alive and capable of causing cryptosporidiosis. This is an abdominal infection that  causes nausea, diarrhea and abdominal cramps after ingestion. The drinking water treatment process is designed to remove Cryptosporidium and Giardia Lambia through filtration.</a:t>
            </a:r>
          </a:p>
        </p:txBody>
      </p:sp>
      <p:sp>
        <p:nvSpPr>
          <p:cNvPr id="4" name="Title 1">
            <a:extLst>
              <a:ext uri="{FF2B5EF4-FFF2-40B4-BE49-F238E27FC236}">
                <a16:creationId xmlns:a16="http://schemas.microsoft.com/office/drawing/2014/main" id="{6D8A69D0-30EA-47AE-A33C-558D4DF928CA}"/>
              </a:ext>
            </a:extLst>
          </p:cNvPr>
          <p:cNvSpPr txBox="1">
            <a:spLocks/>
          </p:cNvSpPr>
          <p:nvPr/>
        </p:nvSpPr>
        <p:spPr>
          <a:xfrm>
            <a:off x="119963" y="148200"/>
            <a:ext cx="9955370" cy="65769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Information about your Drinking Water:</a:t>
            </a:r>
          </a:p>
        </p:txBody>
      </p:sp>
      <p:cxnSp>
        <p:nvCxnSpPr>
          <p:cNvPr id="5" name="Straight Connector 4">
            <a:extLst>
              <a:ext uri="{FF2B5EF4-FFF2-40B4-BE49-F238E27FC236}">
                <a16:creationId xmlns:a16="http://schemas.microsoft.com/office/drawing/2014/main" id="{0B749D41-371D-4164-9A2C-4C3A00023FEB}"/>
              </a:ext>
            </a:extLst>
          </p:cNvPr>
          <p:cNvCxnSpPr>
            <a:cxnSpLocks/>
          </p:cNvCxnSpPr>
          <p:nvPr/>
        </p:nvCxnSpPr>
        <p:spPr>
          <a:xfrm>
            <a:off x="185345" y="940283"/>
            <a:ext cx="10829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46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4656E-3D4E-4905-8B18-75A7A48FCFFB}"/>
              </a:ext>
            </a:extLst>
          </p:cNvPr>
          <p:cNvSpPr>
            <a:spLocks noGrp="1"/>
          </p:cNvSpPr>
          <p:nvPr>
            <p:ph idx="1"/>
          </p:nvPr>
        </p:nvSpPr>
        <p:spPr>
          <a:xfrm>
            <a:off x="93193" y="1074670"/>
            <a:ext cx="11013704" cy="5707130"/>
          </a:xfrm>
        </p:spPr>
        <p:txBody>
          <a:bodyPr>
            <a:normAutofit/>
          </a:bodyPr>
          <a:lstStyle/>
          <a:p>
            <a:pPr>
              <a:spcBef>
                <a:spcPts val="600"/>
              </a:spcBef>
              <a:spcAft>
                <a:spcPts val="100"/>
              </a:spcAft>
            </a:pPr>
            <a:r>
              <a:rPr lang="en-US" sz="1100" b="1" dirty="0"/>
              <a:t>Action Level (AL): </a:t>
            </a:r>
            <a:r>
              <a:rPr lang="en-US" sz="1100" dirty="0"/>
              <a:t>The concentration of a contaminant which, if exceeded, triggers treatment or other requirements which a water system must follow. </a:t>
            </a:r>
          </a:p>
          <a:p>
            <a:pPr>
              <a:spcBef>
                <a:spcPts val="600"/>
              </a:spcBef>
              <a:spcAft>
                <a:spcPts val="100"/>
              </a:spcAft>
            </a:pPr>
            <a:r>
              <a:rPr lang="en-US" sz="1100" b="1" dirty="0"/>
              <a:t>Average (AVG):</a:t>
            </a:r>
            <a:r>
              <a:rPr lang="en-US" sz="1100" dirty="0"/>
              <a:t> Regulatory compliance with some MCLs are based on running annual average of monthly samples. </a:t>
            </a:r>
          </a:p>
          <a:p>
            <a:pPr>
              <a:spcBef>
                <a:spcPts val="600"/>
              </a:spcBef>
              <a:spcAft>
                <a:spcPts val="100"/>
              </a:spcAft>
            </a:pPr>
            <a:r>
              <a:rPr lang="en-US" sz="1100" b="1" dirty="0"/>
              <a:t>Level 1 Assessment:</a:t>
            </a:r>
            <a:r>
              <a:rPr lang="en-US" sz="1100" dirty="0"/>
              <a:t> A Level 1 assessment is a study of the water system to identify potential problems and determine (if possible) why total coliform bacteria have been found in our water system.</a:t>
            </a:r>
          </a:p>
          <a:p>
            <a:pPr>
              <a:spcBef>
                <a:spcPts val="600"/>
              </a:spcBef>
              <a:spcAft>
                <a:spcPts val="100"/>
              </a:spcAft>
            </a:pPr>
            <a:r>
              <a:rPr lang="en-US" sz="1100" b="1" dirty="0"/>
              <a:t>Level 2 Assessment: </a:t>
            </a:r>
            <a:r>
              <a:rPr lang="en-US" sz="1100" dirty="0"/>
              <a:t>A Level 2 assessment is a very detailed study of the water system to identify potential problems and determine (if possible) why an E. coli MCL violation has occurred and/or why total coliform bacteria have been found in our water system on multiple occasions.</a:t>
            </a:r>
          </a:p>
          <a:p>
            <a:pPr>
              <a:spcBef>
                <a:spcPts val="600"/>
              </a:spcBef>
              <a:spcAft>
                <a:spcPts val="100"/>
              </a:spcAft>
            </a:pPr>
            <a:r>
              <a:rPr lang="en-US" sz="1100" b="1" dirty="0"/>
              <a:t>Maximum Contaminant Level (MCL):</a:t>
            </a:r>
            <a:r>
              <a:rPr lang="en-US" sz="1100" dirty="0"/>
              <a:t> The highest level of a contaminant that is allowed in drinking water. MCLs are set as close to the MCLGs as feasible using the best available treatment technology. </a:t>
            </a:r>
          </a:p>
          <a:p>
            <a:pPr>
              <a:spcBef>
                <a:spcPts val="600"/>
              </a:spcBef>
              <a:spcAft>
                <a:spcPts val="100"/>
              </a:spcAft>
            </a:pPr>
            <a:r>
              <a:rPr lang="en-US" sz="1100" b="1" dirty="0"/>
              <a:t>Maximum Contaminant Level Goal (MCLG): </a:t>
            </a:r>
            <a:r>
              <a:rPr lang="en-US" sz="1100" dirty="0"/>
              <a:t>The level of a contaminant in drinking water below which there is no known or expected risk to health. MCLGs allow for a margin of safety. </a:t>
            </a:r>
          </a:p>
          <a:p>
            <a:pPr>
              <a:spcBef>
                <a:spcPts val="600"/>
              </a:spcBef>
              <a:spcAft>
                <a:spcPts val="100"/>
              </a:spcAft>
            </a:pPr>
            <a:r>
              <a:rPr lang="en-US" sz="1100" b="1" dirty="0"/>
              <a:t>Maximum Residual Disinfectant Level (MRDL): </a:t>
            </a:r>
            <a:r>
              <a:rPr lang="en-US" sz="1100" dirty="0"/>
              <a:t>The highest level of a disinfectant allowed in drinking water. There is convincing evidence that addition of a disinfection is necessary for control of microbial contaminants. </a:t>
            </a:r>
          </a:p>
          <a:p>
            <a:pPr>
              <a:spcBef>
                <a:spcPts val="600"/>
              </a:spcBef>
              <a:spcAft>
                <a:spcPts val="100"/>
              </a:spcAft>
            </a:pPr>
            <a:r>
              <a:rPr lang="en-US" sz="1100" b="1" dirty="0"/>
              <a:t>Maximum Residual Disinfectant Level Goal (MRDLG):</a:t>
            </a:r>
            <a:r>
              <a:rPr lang="en-US" sz="1100" dirty="0"/>
              <a:t> The level of drinking water disinfectant below which there is no known or expected risk to health. MRDLGs do not reflect the benefits of the use of disinfectants to control microbial contaminants. </a:t>
            </a:r>
          </a:p>
          <a:p>
            <a:pPr>
              <a:spcBef>
                <a:spcPts val="600"/>
              </a:spcBef>
              <a:spcAft>
                <a:spcPts val="100"/>
              </a:spcAft>
            </a:pPr>
            <a:r>
              <a:rPr lang="en-US" sz="1100" b="1" dirty="0"/>
              <a:t>MFL: </a:t>
            </a:r>
            <a:r>
              <a:rPr lang="en-US" sz="1100" dirty="0"/>
              <a:t>million fibers per liter (a measure of asbestos).</a:t>
            </a:r>
          </a:p>
          <a:p>
            <a:pPr>
              <a:spcBef>
                <a:spcPts val="600"/>
              </a:spcBef>
              <a:spcAft>
                <a:spcPts val="100"/>
              </a:spcAft>
            </a:pPr>
            <a:r>
              <a:rPr lang="en-US" sz="1100" b="1" dirty="0"/>
              <a:t>mrem: </a:t>
            </a:r>
            <a:r>
              <a:rPr lang="en-US" sz="1100" dirty="0"/>
              <a:t>millirems per year (a measure of radiation absorbed by the body).</a:t>
            </a:r>
          </a:p>
          <a:p>
            <a:pPr>
              <a:spcBef>
                <a:spcPts val="600"/>
              </a:spcBef>
              <a:spcAft>
                <a:spcPts val="100"/>
              </a:spcAft>
            </a:pPr>
            <a:r>
              <a:rPr lang="en-US" sz="1100" b="1" dirty="0"/>
              <a:t>NA:</a:t>
            </a:r>
            <a:r>
              <a:rPr lang="en-US" sz="1100" dirty="0"/>
              <a:t> Not applicable. </a:t>
            </a:r>
          </a:p>
          <a:p>
            <a:pPr>
              <a:spcBef>
                <a:spcPts val="600"/>
              </a:spcBef>
              <a:spcAft>
                <a:spcPts val="100"/>
              </a:spcAft>
            </a:pPr>
            <a:r>
              <a:rPr lang="en-US" sz="1100" b="1" dirty="0"/>
              <a:t>Nephelometric Turbidity Units (NTU): </a:t>
            </a:r>
            <a:r>
              <a:rPr lang="en-US" sz="1100" dirty="0"/>
              <a:t>Measurement of the clarity, or turbidity, of water.</a:t>
            </a:r>
          </a:p>
          <a:p>
            <a:pPr>
              <a:spcBef>
                <a:spcPts val="600"/>
              </a:spcBef>
              <a:spcAft>
                <a:spcPts val="100"/>
              </a:spcAft>
            </a:pPr>
            <a:r>
              <a:rPr lang="en-US" sz="1100" b="1" dirty="0"/>
              <a:t>pCi/L: </a:t>
            </a:r>
            <a:r>
              <a:rPr lang="en-US" sz="1100" dirty="0"/>
              <a:t>picocuries per liter (a measure of radioactivity). </a:t>
            </a:r>
          </a:p>
          <a:p>
            <a:pPr>
              <a:spcBef>
                <a:spcPts val="600"/>
              </a:spcBef>
              <a:spcAft>
                <a:spcPts val="100"/>
              </a:spcAft>
            </a:pPr>
            <a:r>
              <a:rPr lang="en-US" sz="1100" b="1" dirty="0"/>
              <a:t>PPB: </a:t>
            </a:r>
            <a:r>
              <a:rPr lang="en-US" sz="1100" dirty="0"/>
              <a:t>Parts per billion or micrograms per liter-one ounce in 7,350,000 gallons of water. </a:t>
            </a:r>
          </a:p>
          <a:p>
            <a:pPr>
              <a:spcBef>
                <a:spcPts val="600"/>
              </a:spcBef>
              <a:spcAft>
                <a:spcPts val="100"/>
              </a:spcAft>
            </a:pPr>
            <a:r>
              <a:rPr lang="en-US" sz="1100" b="1" dirty="0"/>
              <a:t>PPM:</a:t>
            </a:r>
            <a:r>
              <a:rPr lang="en-US" sz="1100" dirty="0"/>
              <a:t> Parts per million or milligrams per liter-one ounce in 7,350 gallons of water. pCi/L: Picocuries per liter (a measure of radioactivity). </a:t>
            </a:r>
          </a:p>
          <a:p>
            <a:pPr>
              <a:spcBef>
                <a:spcPts val="600"/>
              </a:spcBef>
              <a:spcAft>
                <a:spcPts val="100"/>
              </a:spcAft>
            </a:pPr>
            <a:r>
              <a:rPr lang="en-US" sz="1100" b="1" dirty="0"/>
              <a:t>PPQ:</a:t>
            </a:r>
            <a:r>
              <a:rPr lang="en-US" sz="1100" dirty="0"/>
              <a:t> parts per quadrillion, or picograms per liter (</a:t>
            </a:r>
            <a:r>
              <a:rPr lang="en-US" sz="1100" dirty="0" err="1"/>
              <a:t>pg</a:t>
            </a:r>
            <a:r>
              <a:rPr lang="en-US" sz="1100" dirty="0"/>
              <a:t>/L).</a:t>
            </a:r>
          </a:p>
          <a:p>
            <a:pPr>
              <a:spcBef>
                <a:spcPts val="600"/>
              </a:spcBef>
              <a:spcAft>
                <a:spcPts val="100"/>
              </a:spcAft>
            </a:pPr>
            <a:r>
              <a:rPr lang="en-US" sz="1100" b="1" dirty="0"/>
              <a:t>PPT:</a:t>
            </a:r>
            <a:r>
              <a:rPr lang="en-US" sz="1100" dirty="0"/>
              <a:t> parts per trillion, or nanograms per liter (ng/L).</a:t>
            </a:r>
          </a:p>
          <a:p>
            <a:pPr>
              <a:spcBef>
                <a:spcPts val="600"/>
              </a:spcBef>
              <a:spcAft>
                <a:spcPts val="100"/>
              </a:spcAft>
            </a:pPr>
            <a:r>
              <a:rPr lang="en-US" sz="1100" b="1" dirty="0"/>
              <a:t>Treatment Technique (TT): </a:t>
            </a:r>
            <a:r>
              <a:rPr lang="en-US" sz="1100" dirty="0"/>
              <a:t>A required process intended to reduce the level of a contaminant in drinking water. </a:t>
            </a:r>
          </a:p>
        </p:txBody>
      </p:sp>
      <p:sp>
        <p:nvSpPr>
          <p:cNvPr id="4" name="Title 1">
            <a:extLst>
              <a:ext uri="{FF2B5EF4-FFF2-40B4-BE49-F238E27FC236}">
                <a16:creationId xmlns:a16="http://schemas.microsoft.com/office/drawing/2014/main" id="{243DEF31-1CFC-4616-8956-D90CFD0798D6}"/>
              </a:ext>
            </a:extLst>
          </p:cNvPr>
          <p:cNvSpPr txBox="1">
            <a:spLocks/>
          </p:cNvSpPr>
          <p:nvPr/>
        </p:nvSpPr>
        <p:spPr>
          <a:xfrm>
            <a:off x="119963" y="148200"/>
            <a:ext cx="9955370" cy="65769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Definitions and Abbreviations:</a:t>
            </a:r>
          </a:p>
        </p:txBody>
      </p:sp>
      <p:cxnSp>
        <p:nvCxnSpPr>
          <p:cNvPr id="5" name="Straight Connector 4">
            <a:extLst>
              <a:ext uri="{FF2B5EF4-FFF2-40B4-BE49-F238E27FC236}">
                <a16:creationId xmlns:a16="http://schemas.microsoft.com/office/drawing/2014/main" id="{2EDA4561-55BE-4185-BFD6-459BAB06A036}"/>
              </a:ext>
            </a:extLst>
          </p:cNvPr>
          <p:cNvCxnSpPr>
            <a:cxnSpLocks/>
          </p:cNvCxnSpPr>
          <p:nvPr/>
        </p:nvCxnSpPr>
        <p:spPr>
          <a:xfrm>
            <a:off x="185345" y="940283"/>
            <a:ext cx="10829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71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1743F-2E5A-488D-AAF4-F4281477284E}"/>
              </a:ext>
            </a:extLst>
          </p:cNvPr>
          <p:cNvSpPr>
            <a:spLocks noGrp="1"/>
          </p:cNvSpPr>
          <p:nvPr>
            <p:ph idx="1"/>
          </p:nvPr>
        </p:nvSpPr>
        <p:spPr>
          <a:xfrm>
            <a:off x="185345" y="1108539"/>
            <a:ext cx="10829400" cy="1151466"/>
          </a:xfrm>
        </p:spPr>
        <p:txBody>
          <a:bodyPr>
            <a:normAutofit fontScale="92500" lnSpcReduction="20000"/>
          </a:bodyPr>
          <a:lstStyle/>
          <a:p>
            <a:pPr marL="0" indent="0">
              <a:buNone/>
            </a:pPr>
            <a:r>
              <a:rPr lang="en-US" dirty="0"/>
              <a:t>TCEQ completed an assessment of your source water, and results indicate that some of our sources are susceptible to certain contaminants. The sampling requirements for your water system is based on this susceptibility and previous sample data. Any detections of these contaminants will be found in this Consumer Confidence Report. For more information on source water assessments and protection efforts at our system contact Gilberto Ramirez (817) 293-0525.</a:t>
            </a:r>
          </a:p>
        </p:txBody>
      </p:sp>
      <p:sp>
        <p:nvSpPr>
          <p:cNvPr id="4" name="Title 1">
            <a:extLst>
              <a:ext uri="{FF2B5EF4-FFF2-40B4-BE49-F238E27FC236}">
                <a16:creationId xmlns:a16="http://schemas.microsoft.com/office/drawing/2014/main" id="{1627F777-97EA-4415-9421-C5E03AC9C8F8}"/>
              </a:ext>
            </a:extLst>
          </p:cNvPr>
          <p:cNvSpPr txBox="1">
            <a:spLocks/>
          </p:cNvSpPr>
          <p:nvPr/>
        </p:nvSpPr>
        <p:spPr>
          <a:xfrm>
            <a:off x="119963" y="148200"/>
            <a:ext cx="9955370" cy="65769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Information about Source Water:</a:t>
            </a:r>
          </a:p>
        </p:txBody>
      </p:sp>
      <p:cxnSp>
        <p:nvCxnSpPr>
          <p:cNvPr id="5" name="Straight Connector 4">
            <a:extLst>
              <a:ext uri="{FF2B5EF4-FFF2-40B4-BE49-F238E27FC236}">
                <a16:creationId xmlns:a16="http://schemas.microsoft.com/office/drawing/2014/main" id="{4C49512E-3A76-4135-867E-168587AA4A14}"/>
              </a:ext>
            </a:extLst>
          </p:cNvPr>
          <p:cNvCxnSpPr>
            <a:cxnSpLocks/>
          </p:cNvCxnSpPr>
          <p:nvPr/>
        </p:nvCxnSpPr>
        <p:spPr>
          <a:xfrm>
            <a:off x="185345" y="940283"/>
            <a:ext cx="10829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F728AD3F-7771-4440-9D27-DC1FDA64F8F4}"/>
              </a:ext>
            </a:extLst>
          </p:cNvPr>
          <p:cNvGraphicFramePr>
            <a:graphicFrameLocks noGrp="1"/>
          </p:cNvGraphicFramePr>
          <p:nvPr>
            <p:extLst>
              <p:ext uri="{D42A27DB-BD31-4B8C-83A1-F6EECF244321}">
                <p14:modId xmlns:p14="http://schemas.microsoft.com/office/powerpoint/2010/main" val="3011811225"/>
              </p:ext>
            </p:extLst>
          </p:nvPr>
        </p:nvGraphicFramePr>
        <p:xfrm>
          <a:off x="248306" y="2206070"/>
          <a:ext cx="10829403" cy="873760"/>
        </p:xfrm>
        <a:graphic>
          <a:graphicData uri="http://schemas.openxmlformats.org/drawingml/2006/table">
            <a:tbl>
              <a:tblPr firstRow="1" bandRow="1">
                <a:tableStyleId>{5C22544A-7EE6-4342-B048-85BDC9FD1C3A}</a:tableStyleId>
              </a:tblPr>
              <a:tblGrid>
                <a:gridCol w="1203267">
                  <a:extLst>
                    <a:ext uri="{9D8B030D-6E8A-4147-A177-3AD203B41FA5}">
                      <a16:colId xmlns:a16="http://schemas.microsoft.com/office/drawing/2014/main" val="153645340"/>
                    </a:ext>
                  </a:extLst>
                </a:gridCol>
                <a:gridCol w="1058255">
                  <a:extLst>
                    <a:ext uri="{9D8B030D-6E8A-4147-A177-3AD203B41FA5}">
                      <a16:colId xmlns:a16="http://schemas.microsoft.com/office/drawing/2014/main" val="3474074730"/>
                    </a:ext>
                  </a:extLst>
                </a:gridCol>
                <a:gridCol w="702733">
                  <a:extLst>
                    <a:ext uri="{9D8B030D-6E8A-4147-A177-3AD203B41FA5}">
                      <a16:colId xmlns:a16="http://schemas.microsoft.com/office/drawing/2014/main" val="904428539"/>
                    </a:ext>
                  </a:extLst>
                </a:gridCol>
                <a:gridCol w="1244600">
                  <a:extLst>
                    <a:ext uri="{9D8B030D-6E8A-4147-A177-3AD203B41FA5}">
                      <a16:colId xmlns:a16="http://schemas.microsoft.com/office/drawing/2014/main" val="364461767"/>
                    </a:ext>
                  </a:extLst>
                </a:gridCol>
                <a:gridCol w="1202267">
                  <a:extLst>
                    <a:ext uri="{9D8B030D-6E8A-4147-A177-3AD203B41FA5}">
                      <a16:colId xmlns:a16="http://schemas.microsoft.com/office/drawing/2014/main" val="2463430469"/>
                    </a:ext>
                  </a:extLst>
                </a:gridCol>
                <a:gridCol w="1193800">
                  <a:extLst>
                    <a:ext uri="{9D8B030D-6E8A-4147-A177-3AD203B41FA5}">
                      <a16:colId xmlns:a16="http://schemas.microsoft.com/office/drawing/2014/main" val="3293130232"/>
                    </a:ext>
                  </a:extLst>
                </a:gridCol>
                <a:gridCol w="880533">
                  <a:extLst>
                    <a:ext uri="{9D8B030D-6E8A-4147-A177-3AD203B41FA5}">
                      <a16:colId xmlns:a16="http://schemas.microsoft.com/office/drawing/2014/main" val="1392241091"/>
                    </a:ext>
                  </a:extLst>
                </a:gridCol>
                <a:gridCol w="762000">
                  <a:extLst>
                    <a:ext uri="{9D8B030D-6E8A-4147-A177-3AD203B41FA5}">
                      <a16:colId xmlns:a16="http://schemas.microsoft.com/office/drawing/2014/main" val="1352713731"/>
                    </a:ext>
                  </a:extLst>
                </a:gridCol>
                <a:gridCol w="2581948">
                  <a:extLst>
                    <a:ext uri="{9D8B030D-6E8A-4147-A177-3AD203B41FA5}">
                      <a16:colId xmlns:a16="http://schemas.microsoft.com/office/drawing/2014/main" val="3963692766"/>
                    </a:ext>
                  </a:extLst>
                </a:gridCol>
              </a:tblGrid>
              <a:tr h="370840">
                <a:tc>
                  <a:txBody>
                    <a:bodyPr/>
                    <a:lstStyle/>
                    <a:p>
                      <a:pPr algn="ctr"/>
                      <a:r>
                        <a:rPr lang="en-US" sz="900" b="1" dirty="0"/>
                        <a:t>Lead and Copper</a:t>
                      </a:r>
                    </a:p>
                  </a:txBody>
                  <a:tcPr anchor="ctr"/>
                </a:tc>
                <a:tc>
                  <a:txBody>
                    <a:bodyPr/>
                    <a:lstStyle/>
                    <a:p>
                      <a:pPr algn="ctr"/>
                      <a:r>
                        <a:rPr lang="en-US" sz="900" b="1" dirty="0"/>
                        <a:t>Date Sampled</a:t>
                      </a:r>
                    </a:p>
                  </a:txBody>
                  <a:tcPr anchor="ctr"/>
                </a:tc>
                <a:tc>
                  <a:txBody>
                    <a:bodyPr/>
                    <a:lstStyle/>
                    <a:p>
                      <a:pPr algn="ctr"/>
                      <a:r>
                        <a:rPr lang="en-US" sz="900" b="1" dirty="0"/>
                        <a:t>MCLG</a:t>
                      </a:r>
                    </a:p>
                  </a:txBody>
                  <a:tcPr anchor="ctr"/>
                </a:tc>
                <a:tc>
                  <a:txBody>
                    <a:bodyPr/>
                    <a:lstStyle/>
                    <a:p>
                      <a:pPr algn="ctr"/>
                      <a:r>
                        <a:rPr lang="en-US" sz="900" b="1" dirty="0"/>
                        <a:t>Action Level (AL)</a:t>
                      </a:r>
                    </a:p>
                  </a:txBody>
                  <a:tcPr anchor="ctr"/>
                </a:tc>
                <a:tc>
                  <a:txBody>
                    <a:bodyPr/>
                    <a:lstStyle/>
                    <a:p>
                      <a:pPr algn="ctr"/>
                      <a:r>
                        <a:rPr lang="en-US" sz="900" b="1" dirty="0"/>
                        <a:t>90</a:t>
                      </a:r>
                      <a:r>
                        <a:rPr lang="en-US" sz="900" b="1" baseline="30000" dirty="0"/>
                        <a:t>th</a:t>
                      </a:r>
                      <a:r>
                        <a:rPr lang="en-US" sz="900" b="1" dirty="0"/>
                        <a:t> Percentile</a:t>
                      </a:r>
                    </a:p>
                  </a:txBody>
                  <a:tcPr anchor="ctr"/>
                </a:tc>
                <a:tc>
                  <a:txBody>
                    <a:bodyPr/>
                    <a:lstStyle/>
                    <a:p>
                      <a:pPr algn="ctr"/>
                      <a:r>
                        <a:rPr lang="en-US" sz="900" b="1" dirty="0"/>
                        <a:t># Sites Over AL</a:t>
                      </a:r>
                    </a:p>
                  </a:txBody>
                  <a:tcPr anchor="ctr"/>
                </a:tc>
                <a:tc>
                  <a:txBody>
                    <a:bodyPr/>
                    <a:lstStyle/>
                    <a:p>
                      <a:pPr algn="ctr"/>
                      <a:r>
                        <a:rPr lang="en-US" sz="900" b="1" dirty="0"/>
                        <a:t>Units</a:t>
                      </a:r>
                    </a:p>
                  </a:txBody>
                  <a:tcPr anchor="ctr"/>
                </a:tc>
                <a:tc>
                  <a:txBody>
                    <a:bodyPr/>
                    <a:lstStyle/>
                    <a:p>
                      <a:pPr algn="ctr"/>
                      <a:r>
                        <a:rPr lang="en-US" sz="900" b="1" dirty="0"/>
                        <a:t>Violation</a:t>
                      </a:r>
                    </a:p>
                  </a:txBody>
                  <a:tcPr anchor="ctr"/>
                </a:tc>
                <a:tc>
                  <a:txBody>
                    <a:bodyPr/>
                    <a:lstStyle/>
                    <a:p>
                      <a:pPr algn="ctr"/>
                      <a:r>
                        <a:rPr lang="en-US" sz="900" b="1" dirty="0"/>
                        <a:t>Likely Source of Contamination</a:t>
                      </a:r>
                    </a:p>
                  </a:txBody>
                  <a:tcPr anchor="ctr"/>
                </a:tc>
                <a:extLst>
                  <a:ext uri="{0D108BD9-81ED-4DB2-BD59-A6C34878D82A}">
                    <a16:rowId xmlns:a16="http://schemas.microsoft.com/office/drawing/2014/main" val="1440404574"/>
                  </a:ext>
                </a:extLst>
              </a:tr>
              <a:tr h="370840">
                <a:tc>
                  <a:txBody>
                    <a:bodyPr/>
                    <a:lstStyle/>
                    <a:p>
                      <a:pPr algn="ctr"/>
                      <a:r>
                        <a:rPr lang="en-US" sz="900" b="1" dirty="0">
                          <a:solidFill>
                            <a:schemeClr val="tx1"/>
                          </a:solidFill>
                        </a:rPr>
                        <a:t>Copper</a:t>
                      </a:r>
                    </a:p>
                  </a:txBody>
                  <a:tcPr anchor="ctr">
                    <a:solidFill>
                      <a:schemeClr val="bg2">
                        <a:lumMod val="90000"/>
                      </a:schemeClr>
                    </a:solidFill>
                  </a:tcPr>
                </a:tc>
                <a:tc>
                  <a:txBody>
                    <a:bodyPr/>
                    <a:lstStyle/>
                    <a:p>
                      <a:pPr algn="ctr"/>
                      <a:r>
                        <a:rPr lang="en-US" sz="900" dirty="0">
                          <a:solidFill>
                            <a:schemeClr val="tx1"/>
                          </a:solidFill>
                        </a:rPr>
                        <a:t>2023</a:t>
                      </a:r>
                    </a:p>
                  </a:txBody>
                  <a:tcPr anchor="ctr">
                    <a:solidFill>
                      <a:schemeClr val="bg2">
                        <a:lumMod val="90000"/>
                      </a:schemeClr>
                    </a:solidFill>
                  </a:tcPr>
                </a:tc>
                <a:tc>
                  <a:txBody>
                    <a:bodyPr/>
                    <a:lstStyle/>
                    <a:p>
                      <a:pPr algn="ctr"/>
                      <a:r>
                        <a:rPr lang="en-US" sz="900" dirty="0">
                          <a:solidFill>
                            <a:schemeClr val="tx1"/>
                          </a:solidFill>
                        </a:rPr>
                        <a:t>1.3</a:t>
                      </a:r>
                    </a:p>
                  </a:txBody>
                  <a:tcPr anchor="ctr">
                    <a:solidFill>
                      <a:schemeClr val="bg2">
                        <a:lumMod val="90000"/>
                      </a:schemeClr>
                    </a:solidFill>
                  </a:tcPr>
                </a:tc>
                <a:tc>
                  <a:txBody>
                    <a:bodyPr/>
                    <a:lstStyle/>
                    <a:p>
                      <a:pPr algn="ctr"/>
                      <a:r>
                        <a:rPr lang="en-US" sz="900" dirty="0">
                          <a:solidFill>
                            <a:schemeClr val="tx1"/>
                          </a:solidFill>
                        </a:rPr>
                        <a:t>1.3</a:t>
                      </a:r>
                    </a:p>
                  </a:txBody>
                  <a:tcPr anchor="ctr">
                    <a:solidFill>
                      <a:schemeClr val="bg2">
                        <a:lumMod val="90000"/>
                      </a:schemeClr>
                    </a:solidFill>
                  </a:tcPr>
                </a:tc>
                <a:tc>
                  <a:txBody>
                    <a:bodyPr/>
                    <a:lstStyle/>
                    <a:p>
                      <a:pPr algn="ctr"/>
                      <a:r>
                        <a:rPr lang="en-US" sz="900" dirty="0">
                          <a:solidFill>
                            <a:schemeClr val="tx1"/>
                          </a:solidFill>
                        </a:rPr>
                        <a:t>0.0882</a:t>
                      </a:r>
                    </a:p>
                  </a:txBody>
                  <a:tcPr anchor="ctr">
                    <a:solidFill>
                      <a:schemeClr val="bg2">
                        <a:lumMod val="90000"/>
                      </a:schemeClr>
                    </a:solidFill>
                  </a:tcPr>
                </a:tc>
                <a:tc>
                  <a:txBody>
                    <a:bodyPr/>
                    <a:lstStyle/>
                    <a:p>
                      <a:pPr algn="ctr"/>
                      <a:r>
                        <a:rPr lang="en-US" sz="900" dirty="0">
                          <a:solidFill>
                            <a:schemeClr val="tx1"/>
                          </a:solidFill>
                        </a:rPr>
                        <a:t>0</a:t>
                      </a:r>
                    </a:p>
                  </a:txBody>
                  <a:tcPr anchor="ctr">
                    <a:solidFill>
                      <a:schemeClr val="bg2">
                        <a:lumMod val="90000"/>
                      </a:schemeClr>
                    </a:solidFill>
                  </a:tcPr>
                </a:tc>
                <a:tc>
                  <a:txBody>
                    <a:bodyPr/>
                    <a:lstStyle/>
                    <a:p>
                      <a:pPr algn="ctr"/>
                      <a:r>
                        <a:rPr lang="en-US" sz="900" dirty="0">
                          <a:solidFill>
                            <a:schemeClr val="tx1"/>
                          </a:solidFill>
                        </a:rPr>
                        <a:t>ppm</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r>
                        <a:rPr lang="en-US" sz="900" dirty="0">
                          <a:solidFill>
                            <a:schemeClr val="tx1"/>
                          </a:solidFill>
                        </a:rPr>
                        <a:t>Erosion of natural deposits; Leaching from wood preservatives; Corrosion of household plumbing systems.</a:t>
                      </a:r>
                    </a:p>
                  </a:txBody>
                  <a:tcPr anchor="ctr">
                    <a:solidFill>
                      <a:schemeClr val="bg2">
                        <a:lumMod val="90000"/>
                      </a:schemeClr>
                    </a:solidFill>
                  </a:tcPr>
                </a:tc>
                <a:extLst>
                  <a:ext uri="{0D108BD9-81ED-4DB2-BD59-A6C34878D82A}">
                    <a16:rowId xmlns:a16="http://schemas.microsoft.com/office/drawing/2014/main" val="1498522849"/>
                  </a:ext>
                </a:extLst>
              </a:tr>
            </a:tbl>
          </a:graphicData>
        </a:graphic>
      </p:graphicFrame>
      <p:sp>
        <p:nvSpPr>
          <p:cNvPr id="8" name="TextBox 7">
            <a:extLst>
              <a:ext uri="{FF2B5EF4-FFF2-40B4-BE49-F238E27FC236}">
                <a16:creationId xmlns:a16="http://schemas.microsoft.com/office/drawing/2014/main" id="{37C2C948-1AC6-4326-968D-8EEA707218B0}"/>
              </a:ext>
            </a:extLst>
          </p:cNvPr>
          <p:cNvSpPr txBox="1"/>
          <p:nvPr/>
        </p:nvSpPr>
        <p:spPr>
          <a:xfrm>
            <a:off x="3079913" y="4277318"/>
            <a:ext cx="4267200" cy="369332"/>
          </a:xfrm>
          <a:prstGeom prst="rect">
            <a:avLst/>
          </a:prstGeom>
          <a:noFill/>
        </p:spPr>
        <p:txBody>
          <a:bodyPr wrap="square" rtlCol="0">
            <a:spAutoFit/>
          </a:bodyPr>
          <a:lstStyle/>
          <a:p>
            <a:pPr algn="ctr"/>
            <a:r>
              <a:rPr lang="en-US" b="1" dirty="0"/>
              <a:t>2023 Water Quality Test Results</a:t>
            </a:r>
          </a:p>
        </p:txBody>
      </p:sp>
      <p:graphicFrame>
        <p:nvGraphicFramePr>
          <p:cNvPr id="14" name="Table 13">
            <a:extLst>
              <a:ext uri="{FF2B5EF4-FFF2-40B4-BE49-F238E27FC236}">
                <a16:creationId xmlns:a16="http://schemas.microsoft.com/office/drawing/2014/main" id="{92926D71-5BEA-8ED5-EF6F-7587B39564E1}"/>
              </a:ext>
            </a:extLst>
          </p:cNvPr>
          <p:cNvGraphicFramePr>
            <a:graphicFrameLocks noGrp="1"/>
          </p:cNvGraphicFramePr>
          <p:nvPr>
            <p:extLst>
              <p:ext uri="{D42A27DB-BD31-4B8C-83A1-F6EECF244321}">
                <p14:modId xmlns:p14="http://schemas.microsoft.com/office/powerpoint/2010/main" val="1042500659"/>
              </p:ext>
            </p:extLst>
          </p:nvPr>
        </p:nvGraphicFramePr>
        <p:xfrm>
          <a:off x="248308" y="4610103"/>
          <a:ext cx="10829403" cy="2247897"/>
        </p:xfrm>
        <a:graphic>
          <a:graphicData uri="http://schemas.openxmlformats.org/drawingml/2006/table">
            <a:tbl>
              <a:tblPr firstRow="1" bandRow="1">
                <a:tableStyleId>{5C22544A-7EE6-4342-B048-85BDC9FD1C3A}</a:tableStyleId>
              </a:tblPr>
              <a:tblGrid>
                <a:gridCol w="1364055">
                  <a:extLst>
                    <a:ext uri="{9D8B030D-6E8A-4147-A177-3AD203B41FA5}">
                      <a16:colId xmlns:a16="http://schemas.microsoft.com/office/drawing/2014/main" val="153645340"/>
                    </a:ext>
                  </a:extLst>
                </a:gridCol>
                <a:gridCol w="897467">
                  <a:extLst>
                    <a:ext uri="{9D8B030D-6E8A-4147-A177-3AD203B41FA5}">
                      <a16:colId xmlns:a16="http://schemas.microsoft.com/office/drawing/2014/main" val="3474074730"/>
                    </a:ext>
                  </a:extLst>
                </a:gridCol>
                <a:gridCol w="1143000">
                  <a:extLst>
                    <a:ext uri="{9D8B030D-6E8A-4147-A177-3AD203B41FA5}">
                      <a16:colId xmlns:a16="http://schemas.microsoft.com/office/drawing/2014/main" val="904428539"/>
                    </a:ext>
                  </a:extLst>
                </a:gridCol>
                <a:gridCol w="1600200">
                  <a:extLst>
                    <a:ext uri="{9D8B030D-6E8A-4147-A177-3AD203B41FA5}">
                      <a16:colId xmlns:a16="http://schemas.microsoft.com/office/drawing/2014/main" val="364461767"/>
                    </a:ext>
                  </a:extLst>
                </a:gridCol>
                <a:gridCol w="897466">
                  <a:extLst>
                    <a:ext uri="{9D8B030D-6E8A-4147-A177-3AD203B41FA5}">
                      <a16:colId xmlns:a16="http://schemas.microsoft.com/office/drawing/2014/main" val="2463430469"/>
                    </a:ext>
                  </a:extLst>
                </a:gridCol>
                <a:gridCol w="702734">
                  <a:extLst>
                    <a:ext uri="{9D8B030D-6E8A-4147-A177-3AD203B41FA5}">
                      <a16:colId xmlns:a16="http://schemas.microsoft.com/office/drawing/2014/main" val="3293130232"/>
                    </a:ext>
                  </a:extLst>
                </a:gridCol>
                <a:gridCol w="880533">
                  <a:extLst>
                    <a:ext uri="{9D8B030D-6E8A-4147-A177-3AD203B41FA5}">
                      <a16:colId xmlns:a16="http://schemas.microsoft.com/office/drawing/2014/main" val="1392241091"/>
                    </a:ext>
                  </a:extLst>
                </a:gridCol>
                <a:gridCol w="762000">
                  <a:extLst>
                    <a:ext uri="{9D8B030D-6E8A-4147-A177-3AD203B41FA5}">
                      <a16:colId xmlns:a16="http://schemas.microsoft.com/office/drawing/2014/main" val="1352713731"/>
                    </a:ext>
                  </a:extLst>
                </a:gridCol>
                <a:gridCol w="2581948">
                  <a:extLst>
                    <a:ext uri="{9D8B030D-6E8A-4147-A177-3AD203B41FA5}">
                      <a16:colId xmlns:a16="http://schemas.microsoft.com/office/drawing/2014/main" val="3963692766"/>
                    </a:ext>
                  </a:extLst>
                </a:gridCol>
              </a:tblGrid>
              <a:tr h="414019">
                <a:tc>
                  <a:txBody>
                    <a:bodyPr/>
                    <a:lstStyle/>
                    <a:p>
                      <a:pPr algn="ctr"/>
                      <a:r>
                        <a:rPr lang="en-US" sz="900" b="1" dirty="0"/>
                        <a:t>Inorganic Contaminants</a:t>
                      </a:r>
                    </a:p>
                  </a:txBody>
                  <a:tcPr anchor="ctr"/>
                </a:tc>
                <a:tc>
                  <a:txBody>
                    <a:bodyPr/>
                    <a:lstStyle/>
                    <a:p>
                      <a:pPr algn="ctr"/>
                      <a:r>
                        <a:rPr lang="en-US" sz="900" b="1" dirty="0"/>
                        <a:t>Collection Date</a:t>
                      </a:r>
                    </a:p>
                  </a:txBody>
                  <a:tcPr anchor="ctr"/>
                </a:tc>
                <a:tc>
                  <a:txBody>
                    <a:bodyPr/>
                    <a:lstStyle/>
                    <a:p>
                      <a:pPr algn="ctr"/>
                      <a:r>
                        <a:rPr lang="en-US" sz="900" b="1" dirty="0"/>
                        <a:t>Highest Level Detected</a:t>
                      </a:r>
                    </a:p>
                  </a:txBody>
                  <a:tcPr anchor="ctr"/>
                </a:tc>
                <a:tc>
                  <a:txBody>
                    <a:bodyPr/>
                    <a:lstStyle/>
                    <a:p>
                      <a:pPr algn="ctr"/>
                      <a:r>
                        <a:rPr lang="en-US" sz="900" b="1" dirty="0"/>
                        <a:t>Range of Individual Samples</a:t>
                      </a:r>
                    </a:p>
                  </a:txBody>
                  <a:tcPr anchor="ctr"/>
                </a:tc>
                <a:tc>
                  <a:txBody>
                    <a:bodyPr/>
                    <a:lstStyle/>
                    <a:p>
                      <a:pPr algn="ctr"/>
                      <a:r>
                        <a:rPr lang="en-US" sz="900" b="1" dirty="0"/>
                        <a:t>MCLG</a:t>
                      </a:r>
                    </a:p>
                  </a:txBody>
                  <a:tcPr anchor="ctr"/>
                </a:tc>
                <a:tc>
                  <a:txBody>
                    <a:bodyPr/>
                    <a:lstStyle/>
                    <a:p>
                      <a:pPr algn="ctr"/>
                      <a:r>
                        <a:rPr lang="en-US" sz="900" b="1" dirty="0"/>
                        <a:t>MCL</a:t>
                      </a:r>
                    </a:p>
                  </a:txBody>
                  <a:tcPr anchor="ctr"/>
                </a:tc>
                <a:tc>
                  <a:txBody>
                    <a:bodyPr/>
                    <a:lstStyle/>
                    <a:p>
                      <a:pPr algn="ctr"/>
                      <a:r>
                        <a:rPr lang="en-US" sz="900" b="1" dirty="0"/>
                        <a:t>Units</a:t>
                      </a:r>
                    </a:p>
                  </a:txBody>
                  <a:tcPr anchor="ctr"/>
                </a:tc>
                <a:tc>
                  <a:txBody>
                    <a:bodyPr/>
                    <a:lstStyle/>
                    <a:p>
                      <a:pPr algn="ctr"/>
                      <a:r>
                        <a:rPr lang="en-US" sz="900" b="1" dirty="0"/>
                        <a:t>Violation</a:t>
                      </a:r>
                    </a:p>
                  </a:txBody>
                  <a:tcPr anchor="ctr"/>
                </a:tc>
                <a:tc>
                  <a:txBody>
                    <a:bodyPr/>
                    <a:lstStyle/>
                    <a:p>
                      <a:pPr algn="ctr"/>
                      <a:r>
                        <a:rPr lang="en-US" sz="900" b="1" dirty="0"/>
                        <a:t>Likely Source of Contamination</a:t>
                      </a:r>
                    </a:p>
                  </a:txBody>
                  <a:tcPr anchor="ctr"/>
                </a:tc>
                <a:extLst>
                  <a:ext uri="{0D108BD9-81ED-4DB2-BD59-A6C34878D82A}">
                    <a16:rowId xmlns:a16="http://schemas.microsoft.com/office/drawing/2014/main" val="1440404574"/>
                  </a:ext>
                </a:extLst>
              </a:tr>
              <a:tr h="414019">
                <a:tc>
                  <a:txBody>
                    <a:bodyPr/>
                    <a:lstStyle/>
                    <a:p>
                      <a:pPr algn="ctr"/>
                      <a:r>
                        <a:rPr lang="en-US" sz="900" b="1" dirty="0">
                          <a:solidFill>
                            <a:schemeClr val="tx1"/>
                          </a:solidFill>
                        </a:rPr>
                        <a:t>Barium</a:t>
                      </a:r>
                    </a:p>
                  </a:txBody>
                  <a:tcPr anchor="ctr">
                    <a:solidFill>
                      <a:schemeClr val="bg2">
                        <a:lumMod val="90000"/>
                      </a:schemeClr>
                    </a:solidFill>
                  </a:tcPr>
                </a:tc>
                <a:tc>
                  <a:txBody>
                    <a:bodyPr/>
                    <a:lstStyle/>
                    <a:p>
                      <a:pPr algn="ctr"/>
                      <a:r>
                        <a:rPr lang="en-US" sz="900" dirty="0">
                          <a:solidFill>
                            <a:schemeClr val="tx1"/>
                          </a:solidFill>
                        </a:rPr>
                        <a:t>10/03/2022</a:t>
                      </a:r>
                    </a:p>
                  </a:txBody>
                  <a:tcPr anchor="ctr">
                    <a:solidFill>
                      <a:schemeClr val="bg2">
                        <a:lumMod val="90000"/>
                      </a:schemeClr>
                    </a:solidFill>
                  </a:tcPr>
                </a:tc>
                <a:tc>
                  <a:txBody>
                    <a:bodyPr/>
                    <a:lstStyle/>
                    <a:p>
                      <a:pPr algn="ctr"/>
                      <a:r>
                        <a:rPr lang="en-US" sz="900" dirty="0">
                          <a:solidFill>
                            <a:schemeClr val="tx1"/>
                          </a:solidFill>
                        </a:rPr>
                        <a:t>0.011</a:t>
                      </a:r>
                    </a:p>
                  </a:txBody>
                  <a:tcPr anchor="ctr">
                    <a:solidFill>
                      <a:schemeClr val="bg2">
                        <a:lumMod val="90000"/>
                      </a:schemeClr>
                    </a:solidFill>
                  </a:tcPr>
                </a:tc>
                <a:tc>
                  <a:txBody>
                    <a:bodyPr/>
                    <a:lstStyle/>
                    <a:p>
                      <a:pPr algn="ctr"/>
                      <a:r>
                        <a:rPr lang="en-US" sz="900" dirty="0">
                          <a:solidFill>
                            <a:schemeClr val="tx1"/>
                          </a:solidFill>
                        </a:rPr>
                        <a:t>0.011 - 0.011</a:t>
                      </a:r>
                    </a:p>
                  </a:txBody>
                  <a:tcPr anchor="ctr">
                    <a:solidFill>
                      <a:schemeClr val="bg2">
                        <a:lumMod val="90000"/>
                      </a:schemeClr>
                    </a:solidFill>
                  </a:tcPr>
                </a:tc>
                <a:tc>
                  <a:txBody>
                    <a:bodyPr/>
                    <a:lstStyle/>
                    <a:p>
                      <a:pPr algn="ctr"/>
                      <a:r>
                        <a:rPr lang="en-US" sz="900" dirty="0">
                          <a:solidFill>
                            <a:schemeClr val="tx1"/>
                          </a:solidFill>
                        </a:rPr>
                        <a:t>2</a:t>
                      </a:r>
                    </a:p>
                  </a:txBody>
                  <a:tcPr anchor="ctr">
                    <a:solidFill>
                      <a:schemeClr val="bg2">
                        <a:lumMod val="90000"/>
                      </a:schemeClr>
                    </a:solidFill>
                  </a:tcPr>
                </a:tc>
                <a:tc>
                  <a:txBody>
                    <a:bodyPr/>
                    <a:lstStyle/>
                    <a:p>
                      <a:pPr algn="ctr"/>
                      <a:r>
                        <a:rPr lang="en-US" sz="900" dirty="0">
                          <a:solidFill>
                            <a:schemeClr val="tx1"/>
                          </a:solidFill>
                        </a:rPr>
                        <a:t>2</a:t>
                      </a:r>
                    </a:p>
                  </a:txBody>
                  <a:tcPr anchor="ctr">
                    <a:solidFill>
                      <a:schemeClr val="bg2">
                        <a:lumMod val="90000"/>
                      </a:schemeClr>
                    </a:solidFill>
                  </a:tcPr>
                </a:tc>
                <a:tc>
                  <a:txBody>
                    <a:bodyPr/>
                    <a:lstStyle/>
                    <a:p>
                      <a:pPr algn="ctr"/>
                      <a:r>
                        <a:rPr lang="en-US" sz="900" dirty="0">
                          <a:solidFill>
                            <a:schemeClr val="tx1"/>
                          </a:solidFill>
                        </a:rPr>
                        <a:t>ppm</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r>
                        <a:rPr lang="en-US" sz="900" dirty="0">
                          <a:solidFill>
                            <a:schemeClr val="tx1"/>
                          </a:solidFill>
                        </a:rPr>
                        <a:t>Discharge of drilling wastes; Discharge from metal refineries; Erosion of natural deposits.</a:t>
                      </a:r>
                    </a:p>
                  </a:txBody>
                  <a:tcPr anchor="ctr">
                    <a:solidFill>
                      <a:schemeClr val="bg2">
                        <a:lumMod val="90000"/>
                      </a:schemeClr>
                    </a:solidFill>
                  </a:tcPr>
                </a:tc>
                <a:extLst>
                  <a:ext uri="{0D108BD9-81ED-4DB2-BD59-A6C34878D82A}">
                    <a16:rowId xmlns:a16="http://schemas.microsoft.com/office/drawing/2014/main" val="1498522849"/>
                  </a:ext>
                </a:extLst>
              </a:tr>
              <a:tr h="414019">
                <a:tc>
                  <a:txBody>
                    <a:bodyPr/>
                    <a:lstStyle/>
                    <a:p>
                      <a:pPr algn="ctr"/>
                      <a:r>
                        <a:rPr lang="en-US" sz="900" b="1" dirty="0">
                          <a:solidFill>
                            <a:schemeClr val="tx1"/>
                          </a:solidFill>
                        </a:rPr>
                        <a:t>Chromium</a:t>
                      </a:r>
                    </a:p>
                  </a:txBody>
                  <a:tcPr anchor="ctr">
                    <a:solidFill>
                      <a:schemeClr val="bg2">
                        <a:lumMod val="90000"/>
                      </a:schemeClr>
                    </a:solidFill>
                  </a:tcPr>
                </a:tc>
                <a:tc>
                  <a:txBody>
                    <a:bodyPr/>
                    <a:lstStyle/>
                    <a:p>
                      <a:pPr algn="ctr"/>
                      <a:r>
                        <a:rPr lang="en-US" sz="900" dirty="0">
                          <a:solidFill>
                            <a:schemeClr val="tx1"/>
                          </a:solidFill>
                        </a:rPr>
                        <a:t>10/03/2022</a:t>
                      </a:r>
                    </a:p>
                  </a:txBody>
                  <a:tcPr anchor="ctr">
                    <a:solidFill>
                      <a:schemeClr val="bg2">
                        <a:lumMod val="90000"/>
                      </a:schemeClr>
                    </a:solidFill>
                  </a:tcPr>
                </a:tc>
                <a:tc>
                  <a:txBody>
                    <a:bodyPr/>
                    <a:lstStyle/>
                    <a:p>
                      <a:pPr algn="ctr"/>
                      <a:r>
                        <a:rPr lang="en-US" sz="900" dirty="0">
                          <a:solidFill>
                            <a:schemeClr val="tx1"/>
                          </a:solidFill>
                        </a:rPr>
                        <a:t>1.1</a:t>
                      </a:r>
                    </a:p>
                  </a:txBody>
                  <a:tcPr anchor="ctr">
                    <a:solidFill>
                      <a:schemeClr val="bg2">
                        <a:lumMod val="90000"/>
                      </a:schemeClr>
                    </a:solidFill>
                  </a:tcPr>
                </a:tc>
                <a:tc>
                  <a:txBody>
                    <a:bodyPr/>
                    <a:lstStyle/>
                    <a:p>
                      <a:pPr algn="ctr"/>
                      <a:r>
                        <a:rPr lang="en-US" sz="900" dirty="0">
                          <a:solidFill>
                            <a:schemeClr val="tx1"/>
                          </a:solidFill>
                        </a:rPr>
                        <a:t>1.1 - 1.1</a:t>
                      </a:r>
                    </a:p>
                  </a:txBody>
                  <a:tcPr anchor="ctr">
                    <a:solidFill>
                      <a:schemeClr val="bg2">
                        <a:lumMod val="90000"/>
                      </a:schemeClr>
                    </a:solidFill>
                  </a:tcPr>
                </a:tc>
                <a:tc>
                  <a:txBody>
                    <a:bodyPr/>
                    <a:lstStyle/>
                    <a:p>
                      <a:pPr algn="ctr"/>
                      <a:r>
                        <a:rPr lang="en-US" sz="900" dirty="0">
                          <a:solidFill>
                            <a:schemeClr val="tx1"/>
                          </a:solidFill>
                        </a:rPr>
                        <a:t>100</a:t>
                      </a:r>
                    </a:p>
                  </a:txBody>
                  <a:tcPr anchor="ctr">
                    <a:solidFill>
                      <a:schemeClr val="bg2">
                        <a:lumMod val="90000"/>
                      </a:schemeClr>
                    </a:solidFill>
                  </a:tcPr>
                </a:tc>
                <a:tc>
                  <a:txBody>
                    <a:bodyPr/>
                    <a:lstStyle/>
                    <a:p>
                      <a:pPr algn="ctr"/>
                      <a:r>
                        <a:rPr lang="en-US" sz="900" dirty="0">
                          <a:solidFill>
                            <a:schemeClr val="tx1"/>
                          </a:solidFill>
                        </a:rPr>
                        <a:t>100</a:t>
                      </a:r>
                    </a:p>
                  </a:txBody>
                  <a:tcPr anchor="ctr">
                    <a:solidFill>
                      <a:schemeClr val="bg2">
                        <a:lumMod val="90000"/>
                      </a:schemeClr>
                    </a:solidFill>
                  </a:tcPr>
                </a:tc>
                <a:tc>
                  <a:txBody>
                    <a:bodyPr/>
                    <a:lstStyle/>
                    <a:p>
                      <a:pPr algn="ctr"/>
                      <a:r>
                        <a:rPr lang="en-US" sz="900" dirty="0">
                          <a:solidFill>
                            <a:schemeClr val="tx1"/>
                          </a:solidFill>
                        </a:rPr>
                        <a:t>ppb</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r>
                        <a:rPr lang="en-US" sz="900" dirty="0">
                          <a:solidFill>
                            <a:schemeClr val="tx1"/>
                          </a:solidFill>
                        </a:rPr>
                        <a:t>Discharge from steel and pulp mills; Erosion of natural deposits.</a:t>
                      </a:r>
                    </a:p>
                  </a:txBody>
                  <a:tcPr anchor="ctr">
                    <a:solidFill>
                      <a:schemeClr val="bg2">
                        <a:lumMod val="90000"/>
                      </a:schemeClr>
                    </a:solidFill>
                  </a:tcPr>
                </a:tc>
                <a:extLst>
                  <a:ext uri="{0D108BD9-81ED-4DB2-BD59-A6C34878D82A}">
                    <a16:rowId xmlns:a16="http://schemas.microsoft.com/office/drawing/2014/main" val="2641254411"/>
                  </a:ext>
                </a:extLst>
              </a:tr>
              <a:tr h="414019">
                <a:tc>
                  <a:txBody>
                    <a:bodyPr/>
                    <a:lstStyle/>
                    <a:p>
                      <a:pPr algn="ctr"/>
                      <a:r>
                        <a:rPr lang="en-US" sz="900" b="1" dirty="0">
                          <a:solidFill>
                            <a:schemeClr val="tx1"/>
                          </a:solidFill>
                        </a:rPr>
                        <a:t>Fluoride</a:t>
                      </a:r>
                    </a:p>
                  </a:txBody>
                  <a:tcPr anchor="ctr">
                    <a:solidFill>
                      <a:schemeClr val="bg2">
                        <a:lumMod val="90000"/>
                      </a:schemeClr>
                    </a:solidFill>
                  </a:tcPr>
                </a:tc>
                <a:tc>
                  <a:txBody>
                    <a:bodyPr/>
                    <a:lstStyle/>
                    <a:p>
                      <a:pPr algn="ctr"/>
                      <a:r>
                        <a:rPr lang="en-US" sz="900" dirty="0">
                          <a:solidFill>
                            <a:schemeClr val="tx1"/>
                          </a:solidFill>
                        </a:rPr>
                        <a:t>2023</a:t>
                      </a:r>
                    </a:p>
                  </a:txBody>
                  <a:tcPr anchor="ctr">
                    <a:solidFill>
                      <a:schemeClr val="bg2">
                        <a:lumMod val="90000"/>
                      </a:schemeClr>
                    </a:solidFill>
                  </a:tcPr>
                </a:tc>
                <a:tc>
                  <a:txBody>
                    <a:bodyPr/>
                    <a:lstStyle/>
                    <a:p>
                      <a:pPr algn="ctr"/>
                      <a:r>
                        <a:rPr lang="en-US" sz="900" dirty="0">
                          <a:solidFill>
                            <a:schemeClr val="tx1"/>
                          </a:solidFill>
                        </a:rPr>
                        <a:t>1.7</a:t>
                      </a:r>
                    </a:p>
                  </a:txBody>
                  <a:tcPr anchor="ctr">
                    <a:solidFill>
                      <a:schemeClr val="bg2">
                        <a:lumMod val="90000"/>
                      </a:schemeClr>
                    </a:solidFill>
                  </a:tcPr>
                </a:tc>
                <a:tc>
                  <a:txBody>
                    <a:bodyPr/>
                    <a:lstStyle/>
                    <a:p>
                      <a:pPr algn="ctr"/>
                      <a:r>
                        <a:rPr lang="en-US" sz="900" dirty="0">
                          <a:solidFill>
                            <a:schemeClr val="tx1"/>
                          </a:solidFill>
                        </a:rPr>
                        <a:t>1.31 - 1.7</a:t>
                      </a:r>
                    </a:p>
                  </a:txBody>
                  <a:tcPr anchor="ctr">
                    <a:solidFill>
                      <a:schemeClr val="bg2">
                        <a:lumMod val="90000"/>
                      </a:schemeClr>
                    </a:solidFill>
                  </a:tcPr>
                </a:tc>
                <a:tc>
                  <a:txBody>
                    <a:bodyPr/>
                    <a:lstStyle/>
                    <a:p>
                      <a:pPr algn="ctr"/>
                      <a:r>
                        <a:rPr lang="en-US" sz="900" dirty="0">
                          <a:solidFill>
                            <a:schemeClr val="tx1"/>
                          </a:solidFill>
                        </a:rPr>
                        <a:t>4</a:t>
                      </a:r>
                    </a:p>
                  </a:txBody>
                  <a:tcPr anchor="ctr">
                    <a:solidFill>
                      <a:schemeClr val="bg2">
                        <a:lumMod val="90000"/>
                      </a:schemeClr>
                    </a:solidFill>
                  </a:tcPr>
                </a:tc>
                <a:tc>
                  <a:txBody>
                    <a:bodyPr/>
                    <a:lstStyle/>
                    <a:p>
                      <a:pPr algn="ctr"/>
                      <a:r>
                        <a:rPr lang="en-US" sz="900" dirty="0">
                          <a:solidFill>
                            <a:schemeClr val="tx1"/>
                          </a:solidFill>
                        </a:rPr>
                        <a:t>4.0</a:t>
                      </a:r>
                    </a:p>
                  </a:txBody>
                  <a:tcPr anchor="ctr">
                    <a:solidFill>
                      <a:schemeClr val="bg2">
                        <a:lumMod val="90000"/>
                      </a:schemeClr>
                    </a:solidFill>
                  </a:tcPr>
                </a:tc>
                <a:tc>
                  <a:txBody>
                    <a:bodyPr/>
                    <a:lstStyle/>
                    <a:p>
                      <a:pPr algn="ctr"/>
                      <a:r>
                        <a:rPr lang="en-US" sz="900" dirty="0">
                          <a:solidFill>
                            <a:schemeClr val="tx1"/>
                          </a:solidFill>
                        </a:rPr>
                        <a:t>ppm</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r>
                        <a:rPr lang="en-US" sz="900" dirty="0">
                          <a:solidFill>
                            <a:schemeClr val="tx1"/>
                          </a:solidFill>
                        </a:rPr>
                        <a:t>Erosion of natural deposits; Water additive which promotes strong teeth; Discharge from fertilizer and aluminum factories.</a:t>
                      </a:r>
                    </a:p>
                  </a:txBody>
                  <a:tcPr anchor="ctr">
                    <a:solidFill>
                      <a:schemeClr val="bg2">
                        <a:lumMod val="90000"/>
                      </a:schemeClr>
                    </a:solidFill>
                  </a:tcPr>
                </a:tc>
                <a:extLst>
                  <a:ext uri="{0D108BD9-81ED-4DB2-BD59-A6C34878D82A}">
                    <a16:rowId xmlns:a16="http://schemas.microsoft.com/office/drawing/2014/main" val="1971350796"/>
                  </a:ext>
                </a:extLst>
              </a:tr>
              <a:tr h="414019">
                <a:tc>
                  <a:txBody>
                    <a:bodyPr/>
                    <a:lstStyle/>
                    <a:p>
                      <a:pPr algn="ctr"/>
                      <a:r>
                        <a:rPr lang="en-US" sz="900" b="1" dirty="0">
                          <a:solidFill>
                            <a:schemeClr val="tx1"/>
                          </a:solidFill>
                        </a:rPr>
                        <a:t>Nitrate (measured by Nitrogen)</a:t>
                      </a:r>
                    </a:p>
                  </a:txBody>
                  <a:tcPr anchor="ctr">
                    <a:solidFill>
                      <a:schemeClr val="bg2">
                        <a:lumMod val="90000"/>
                      </a:schemeClr>
                    </a:solidFill>
                  </a:tcPr>
                </a:tc>
                <a:tc>
                  <a:txBody>
                    <a:bodyPr/>
                    <a:lstStyle/>
                    <a:p>
                      <a:pPr algn="ctr"/>
                      <a:r>
                        <a:rPr lang="en-US" sz="900" dirty="0">
                          <a:solidFill>
                            <a:schemeClr val="tx1"/>
                          </a:solidFill>
                        </a:rPr>
                        <a:t>2023</a:t>
                      </a:r>
                    </a:p>
                  </a:txBody>
                  <a:tcPr anchor="ctr">
                    <a:solidFill>
                      <a:schemeClr val="bg2">
                        <a:lumMod val="90000"/>
                      </a:schemeClr>
                    </a:solidFill>
                  </a:tcPr>
                </a:tc>
                <a:tc>
                  <a:txBody>
                    <a:bodyPr/>
                    <a:lstStyle/>
                    <a:p>
                      <a:pPr algn="ctr"/>
                      <a:r>
                        <a:rPr lang="en-US" sz="900" dirty="0">
                          <a:solidFill>
                            <a:schemeClr val="tx1"/>
                          </a:solidFill>
                        </a:rPr>
                        <a:t>0.0912</a:t>
                      </a:r>
                    </a:p>
                  </a:txBody>
                  <a:tcPr anchor="ctr">
                    <a:solidFill>
                      <a:schemeClr val="bg2">
                        <a:lumMod val="90000"/>
                      </a:schemeClr>
                    </a:solidFill>
                  </a:tcPr>
                </a:tc>
                <a:tc>
                  <a:txBody>
                    <a:bodyPr/>
                    <a:lstStyle/>
                    <a:p>
                      <a:pPr algn="ctr"/>
                      <a:r>
                        <a:rPr lang="en-US" sz="900" dirty="0">
                          <a:solidFill>
                            <a:schemeClr val="tx1"/>
                          </a:solidFill>
                        </a:rPr>
                        <a:t>0.0603 - 0.0912</a:t>
                      </a:r>
                    </a:p>
                  </a:txBody>
                  <a:tcPr anchor="ctr">
                    <a:solidFill>
                      <a:schemeClr val="bg2">
                        <a:lumMod val="90000"/>
                      </a:schemeClr>
                    </a:solidFill>
                  </a:tcPr>
                </a:tc>
                <a:tc>
                  <a:txBody>
                    <a:bodyPr/>
                    <a:lstStyle/>
                    <a:p>
                      <a:pPr algn="ctr"/>
                      <a:r>
                        <a:rPr lang="en-US" sz="900" dirty="0">
                          <a:solidFill>
                            <a:schemeClr val="tx1"/>
                          </a:solidFill>
                        </a:rPr>
                        <a:t>10</a:t>
                      </a:r>
                    </a:p>
                  </a:txBody>
                  <a:tcPr anchor="ctr">
                    <a:solidFill>
                      <a:schemeClr val="bg2">
                        <a:lumMod val="90000"/>
                      </a:schemeClr>
                    </a:solidFill>
                  </a:tcPr>
                </a:tc>
                <a:tc>
                  <a:txBody>
                    <a:bodyPr/>
                    <a:lstStyle/>
                    <a:p>
                      <a:pPr algn="ctr"/>
                      <a:r>
                        <a:rPr lang="en-US" sz="900" dirty="0">
                          <a:solidFill>
                            <a:schemeClr val="tx1"/>
                          </a:solidFill>
                        </a:rPr>
                        <a:t>10</a:t>
                      </a:r>
                    </a:p>
                  </a:txBody>
                  <a:tcPr anchor="ctr">
                    <a:solidFill>
                      <a:schemeClr val="bg2">
                        <a:lumMod val="90000"/>
                      </a:schemeClr>
                    </a:solidFill>
                  </a:tcPr>
                </a:tc>
                <a:tc>
                  <a:txBody>
                    <a:bodyPr/>
                    <a:lstStyle/>
                    <a:p>
                      <a:pPr algn="ctr"/>
                      <a:r>
                        <a:rPr lang="en-US" sz="900" dirty="0">
                          <a:solidFill>
                            <a:schemeClr val="tx1"/>
                          </a:solidFill>
                        </a:rPr>
                        <a:t>ppm</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r>
                        <a:rPr lang="en-US" sz="900" dirty="0">
                          <a:solidFill>
                            <a:schemeClr val="tx1"/>
                          </a:solidFill>
                        </a:rPr>
                        <a:t>Runoff from fertilizer use; Leaching from septic tanks, sewage; Erosion of natural deposits.</a:t>
                      </a:r>
                    </a:p>
                  </a:txBody>
                  <a:tcPr anchor="ctr">
                    <a:solidFill>
                      <a:schemeClr val="bg2">
                        <a:lumMod val="90000"/>
                      </a:schemeClr>
                    </a:solidFill>
                  </a:tcPr>
                </a:tc>
                <a:extLst>
                  <a:ext uri="{0D108BD9-81ED-4DB2-BD59-A6C34878D82A}">
                    <a16:rowId xmlns:a16="http://schemas.microsoft.com/office/drawing/2014/main" val="2399690808"/>
                  </a:ext>
                </a:extLst>
              </a:tr>
            </a:tbl>
          </a:graphicData>
        </a:graphic>
      </p:graphicFrame>
      <p:graphicFrame>
        <p:nvGraphicFramePr>
          <p:cNvPr id="2" name="Table 6">
            <a:extLst>
              <a:ext uri="{FF2B5EF4-FFF2-40B4-BE49-F238E27FC236}">
                <a16:creationId xmlns:a16="http://schemas.microsoft.com/office/drawing/2014/main" id="{9A1BAA56-13C8-A2DF-7CF4-272ED4405664}"/>
              </a:ext>
            </a:extLst>
          </p:cNvPr>
          <p:cNvGraphicFramePr>
            <a:graphicFrameLocks noGrp="1"/>
          </p:cNvGraphicFramePr>
          <p:nvPr>
            <p:extLst>
              <p:ext uri="{D42A27DB-BD31-4B8C-83A1-F6EECF244321}">
                <p14:modId xmlns:p14="http://schemas.microsoft.com/office/powerpoint/2010/main" val="1539822073"/>
              </p:ext>
            </p:extLst>
          </p:nvPr>
        </p:nvGraphicFramePr>
        <p:xfrm>
          <a:off x="248307" y="3286810"/>
          <a:ext cx="10829403" cy="1010920"/>
        </p:xfrm>
        <a:graphic>
          <a:graphicData uri="http://schemas.openxmlformats.org/drawingml/2006/table">
            <a:tbl>
              <a:tblPr firstRow="1" bandRow="1">
                <a:tableStyleId>{5C22544A-7EE6-4342-B048-85BDC9FD1C3A}</a:tableStyleId>
              </a:tblPr>
              <a:tblGrid>
                <a:gridCol w="1203267">
                  <a:extLst>
                    <a:ext uri="{9D8B030D-6E8A-4147-A177-3AD203B41FA5}">
                      <a16:colId xmlns:a16="http://schemas.microsoft.com/office/drawing/2014/main" val="153645340"/>
                    </a:ext>
                  </a:extLst>
                </a:gridCol>
                <a:gridCol w="1058255">
                  <a:extLst>
                    <a:ext uri="{9D8B030D-6E8A-4147-A177-3AD203B41FA5}">
                      <a16:colId xmlns:a16="http://schemas.microsoft.com/office/drawing/2014/main" val="3474074730"/>
                    </a:ext>
                  </a:extLst>
                </a:gridCol>
                <a:gridCol w="702733">
                  <a:extLst>
                    <a:ext uri="{9D8B030D-6E8A-4147-A177-3AD203B41FA5}">
                      <a16:colId xmlns:a16="http://schemas.microsoft.com/office/drawing/2014/main" val="904428539"/>
                    </a:ext>
                  </a:extLst>
                </a:gridCol>
                <a:gridCol w="1244600">
                  <a:extLst>
                    <a:ext uri="{9D8B030D-6E8A-4147-A177-3AD203B41FA5}">
                      <a16:colId xmlns:a16="http://schemas.microsoft.com/office/drawing/2014/main" val="364461767"/>
                    </a:ext>
                  </a:extLst>
                </a:gridCol>
                <a:gridCol w="1202267">
                  <a:extLst>
                    <a:ext uri="{9D8B030D-6E8A-4147-A177-3AD203B41FA5}">
                      <a16:colId xmlns:a16="http://schemas.microsoft.com/office/drawing/2014/main" val="2463430469"/>
                    </a:ext>
                  </a:extLst>
                </a:gridCol>
                <a:gridCol w="1866053">
                  <a:extLst>
                    <a:ext uri="{9D8B030D-6E8A-4147-A177-3AD203B41FA5}">
                      <a16:colId xmlns:a16="http://schemas.microsoft.com/office/drawing/2014/main" val="3293130232"/>
                    </a:ext>
                  </a:extLst>
                </a:gridCol>
                <a:gridCol w="208280">
                  <a:extLst>
                    <a:ext uri="{9D8B030D-6E8A-4147-A177-3AD203B41FA5}">
                      <a16:colId xmlns:a16="http://schemas.microsoft.com/office/drawing/2014/main" val="1392241091"/>
                    </a:ext>
                  </a:extLst>
                </a:gridCol>
                <a:gridCol w="208280">
                  <a:extLst>
                    <a:ext uri="{9D8B030D-6E8A-4147-A177-3AD203B41FA5}">
                      <a16:colId xmlns:a16="http://schemas.microsoft.com/office/drawing/2014/main" val="1352713731"/>
                    </a:ext>
                  </a:extLst>
                </a:gridCol>
                <a:gridCol w="3135668">
                  <a:extLst>
                    <a:ext uri="{9D8B030D-6E8A-4147-A177-3AD203B41FA5}">
                      <a16:colId xmlns:a16="http://schemas.microsoft.com/office/drawing/2014/main" val="3963692766"/>
                    </a:ext>
                  </a:extLst>
                </a:gridCol>
              </a:tblGrid>
              <a:tr h="370840">
                <a:tc>
                  <a:txBody>
                    <a:bodyPr/>
                    <a:lstStyle/>
                    <a:p>
                      <a:pPr algn="ctr"/>
                      <a:r>
                        <a:rPr lang="en-US" sz="900" dirty="0">
                          <a:solidFill>
                            <a:schemeClr val="tx1"/>
                          </a:solidFill>
                          <a:effectLst/>
                          <a:latin typeface="SansSerif"/>
                          <a:ea typeface="SansSerif"/>
                          <a:cs typeface="SansSerif"/>
                        </a:rPr>
                        <a:t>Maximum Contaminant Level Goal</a:t>
                      </a:r>
                      <a:endParaRPr lang="en-US" sz="900" b="1" dirty="0">
                        <a:solidFill>
                          <a:schemeClr val="tx1"/>
                        </a:solidFill>
                      </a:endParaRPr>
                    </a:p>
                  </a:txBody>
                  <a:tcPr anchor="ctr"/>
                </a:tc>
                <a:tc>
                  <a:txBody>
                    <a:bodyPr/>
                    <a:lstStyle/>
                    <a:p>
                      <a:pPr algn="ctr"/>
                      <a:r>
                        <a:rPr lang="en-US" sz="900" dirty="0">
                          <a:solidFill>
                            <a:schemeClr val="tx1"/>
                          </a:solidFill>
                          <a:effectLst/>
                          <a:latin typeface="SansSerif"/>
                          <a:ea typeface="SansSerif"/>
                          <a:cs typeface="SansSerif"/>
                        </a:rPr>
                        <a:t>Total Coliform Maximum Contaminant Level</a:t>
                      </a:r>
                      <a:endParaRPr lang="en-US" sz="900" b="1" dirty="0">
                        <a:solidFill>
                          <a:schemeClr val="tx1"/>
                        </a:solidFill>
                      </a:endParaRPr>
                    </a:p>
                  </a:txBody>
                  <a:tcPr anchor="ctr"/>
                </a:tc>
                <a:tc>
                  <a:txBody>
                    <a:bodyPr/>
                    <a:lstStyle/>
                    <a:p>
                      <a:pPr algn="ctr"/>
                      <a:r>
                        <a:rPr lang="en-US" sz="900" dirty="0">
                          <a:solidFill>
                            <a:schemeClr val="tx1"/>
                          </a:solidFill>
                          <a:effectLst/>
                          <a:latin typeface="SansSerif"/>
                          <a:ea typeface="SansSerif"/>
                          <a:cs typeface="SansSerif"/>
                        </a:rPr>
                        <a:t>Highest No. of Positive</a:t>
                      </a:r>
                      <a:endParaRPr lang="en-US" sz="900" b="1" dirty="0">
                        <a:solidFill>
                          <a:schemeClr val="tx1"/>
                        </a:solidFill>
                      </a:endParaRPr>
                    </a:p>
                  </a:txBody>
                  <a:tcPr anchor="ctr"/>
                </a:tc>
                <a:tc>
                  <a:txBody>
                    <a:bodyPr/>
                    <a:lstStyle/>
                    <a:p>
                      <a:pPr algn="ctr"/>
                      <a:r>
                        <a:rPr lang="en-US" sz="900" dirty="0">
                          <a:solidFill>
                            <a:schemeClr val="tx1"/>
                          </a:solidFill>
                          <a:effectLst/>
                          <a:latin typeface="SansSerif"/>
                          <a:ea typeface="SansSerif"/>
                          <a:cs typeface="SansSerif"/>
                        </a:rPr>
                        <a:t>Fecal Coliform or E. Coli Maximum Contaminant Level</a:t>
                      </a:r>
                      <a:endParaRPr lang="en-US" sz="900" b="1" dirty="0">
                        <a:solidFill>
                          <a:schemeClr val="tx1"/>
                        </a:solidFill>
                      </a:endParaRPr>
                    </a:p>
                  </a:txBody>
                  <a:tcPr anchor="ctr"/>
                </a:tc>
                <a:tc>
                  <a:txBody>
                    <a:bodyPr/>
                    <a:lstStyle/>
                    <a:p>
                      <a:pPr algn="ctr"/>
                      <a:r>
                        <a:rPr lang="en-US" sz="900" dirty="0">
                          <a:solidFill>
                            <a:schemeClr val="tx1"/>
                          </a:solidFill>
                          <a:effectLst/>
                          <a:latin typeface="SansSerif"/>
                          <a:ea typeface="SansSerif"/>
                          <a:cs typeface="SansSerif"/>
                        </a:rPr>
                        <a:t>Total No. of Positive E. Coli or Fecal Coliform Samples</a:t>
                      </a:r>
                      <a:endParaRPr lang="en-US" sz="900" b="1" dirty="0">
                        <a:solidFill>
                          <a:schemeClr val="tx1"/>
                        </a:solidFill>
                      </a:endParaRPr>
                    </a:p>
                  </a:txBody>
                  <a:tcPr anchor="ctr"/>
                </a:tc>
                <a:tc>
                  <a:txBody>
                    <a:bodyPr/>
                    <a:lstStyle/>
                    <a:p>
                      <a:pPr algn="ctr"/>
                      <a:r>
                        <a:rPr lang="en-US" sz="900" dirty="0">
                          <a:solidFill>
                            <a:schemeClr val="tx1"/>
                          </a:solidFill>
                          <a:effectLst/>
                          <a:latin typeface="SansSerif"/>
                          <a:ea typeface="SansSerif"/>
                          <a:cs typeface="SansSerif"/>
                        </a:rPr>
                        <a:t>Violation</a:t>
                      </a:r>
                      <a:endParaRPr lang="en-US" sz="900" b="1" dirty="0">
                        <a:solidFill>
                          <a:schemeClr val="tx1"/>
                        </a:solidFill>
                      </a:endParaRPr>
                    </a:p>
                  </a:txBody>
                  <a:tcPr anchor="ctr"/>
                </a:tc>
                <a:tc>
                  <a:txBody>
                    <a:bodyPr/>
                    <a:lstStyle/>
                    <a:p>
                      <a:pPr algn="ctr"/>
                      <a:endParaRPr lang="en-US" sz="900" b="1" dirty="0"/>
                    </a:p>
                  </a:txBody>
                  <a:tcPr anchor="ctr"/>
                </a:tc>
                <a:tc>
                  <a:txBody>
                    <a:bodyPr/>
                    <a:lstStyle/>
                    <a:p>
                      <a:pPr algn="ctr"/>
                      <a:endParaRPr lang="en-US" sz="900" b="1" dirty="0"/>
                    </a:p>
                  </a:txBody>
                  <a:tcPr anchor="ctr"/>
                </a:tc>
                <a:tc>
                  <a:txBody>
                    <a:bodyPr/>
                    <a:lstStyle/>
                    <a:p>
                      <a:pPr algn="ctr"/>
                      <a:r>
                        <a:rPr lang="en-US" sz="900" b="1" dirty="0"/>
                        <a:t>Likely Source of Contamination</a:t>
                      </a:r>
                    </a:p>
                  </a:txBody>
                  <a:tcPr anchor="ctr"/>
                </a:tc>
                <a:extLst>
                  <a:ext uri="{0D108BD9-81ED-4DB2-BD59-A6C34878D82A}">
                    <a16:rowId xmlns:a16="http://schemas.microsoft.com/office/drawing/2014/main" val="1440404574"/>
                  </a:ext>
                </a:extLst>
              </a:tr>
              <a:tr h="370840">
                <a:tc>
                  <a:txBody>
                    <a:bodyPr/>
                    <a:lstStyle/>
                    <a:p>
                      <a:pPr algn="ctr"/>
                      <a:r>
                        <a:rPr lang="en-US" sz="900" b="1" dirty="0">
                          <a:solidFill>
                            <a:schemeClr val="tx1"/>
                          </a:solidFill>
                        </a:rPr>
                        <a:t>0</a:t>
                      </a:r>
                    </a:p>
                  </a:txBody>
                  <a:tcPr anchor="ctr">
                    <a:solidFill>
                      <a:schemeClr val="bg2">
                        <a:lumMod val="90000"/>
                      </a:schemeClr>
                    </a:solidFill>
                  </a:tcPr>
                </a:tc>
                <a:tc>
                  <a:txBody>
                    <a:bodyPr/>
                    <a:lstStyle/>
                    <a:p>
                      <a:pPr algn="ctr"/>
                      <a:r>
                        <a:rPr lang="en-US" sz="900" dirty="0">
                          <a:solidFill>
                            <a:schemeClr val="tx1"/>
                          </a:solidFill>
                          <a:effectLst/>
                          <a:latin typeface="SansSerif"/>
                          <a:ea typeface="SansSerif"/>
                          <a:cs typeface="SansSerif"/>
                        </a:rPr>
                        <a:t>1 positive monthly sample.</a:t>
                      </a:r>
                      <a:endParaRPr lang="en-US" sz="900" dirty="0">
                        <a:solidFill>
                          <a:schemeClr val="tx1"/>
                        </a:solidFill>
                      </a:endParaRPr>
                    </a:p>
                  </a:txBody>
                  <a:tcPr anchor="ctr">
                    <a:solidFill>
                      <a:schemeClr val="bg2">
                        <a:lumMod val="90000"/>
                      </a:schemeClr>
                    </a:solidFill>
                  </a:tcPr>
                </a:tc>
                <a:tc>
                  <a:txBody>
                    <a:bodyPr/>
                    <a:lstStyle/>
                    <a:p>
                      <a:pPr algn="ctr"/>
                      <a:r>
                        <a:rPr lang="en-US" sz="900" dirty="0">
                          <a:solidFill>
                            <a:schemeClr val="tx1"/>
                          </a:solidFill>
                        </a:rPr>
                        <a:t>1</a:t>
                      </a:r>
                    </a:p>
                  </a:txBody>
                  <a:tcPr anchor="ctr">
                    <a:solidFill>
                      <a:schemeClr val="bg2">
                        <a:lumMod val="90000"/>
                      </a:schemeClr>
                    </a:solidFill>
                  </a:tcPr>
                </a:tc>
                <a:tc>
                  <a:txBody>
                    <a:bodyPr/>
                    <a:lstStyle/>
                    <a:p>
                      <a:pPr algn="ctr"/>
                      <a:endParaRPr lang="en-US" sz="900" dirty="0">
                        <a:solidFill>
                          <a:schemeClr val="tx1"/>
                        </a:solidFill>
                      </a:endParaRPr>
                    </a:p>
                  </a:txBody>
                  <a:tcPr anchor="ctr">
                    <a:solidFill>
                      <a:schemeClr val="bg2">
                        <a:lumMod val="90000"/>
                      </a:schemeClr>
                    </a:solidFill>
                  </a:tcPr>
                </a:tc>
                <a:tc>
                  <a:txBody>
                    <a:bodyPr/>
                    <a:lstStyle/>
                    <a:p>
                      <a:pPr algn="ctr"/>
                      <a:r>
                        <a:rPr lang="en-US" sz="900" dirty="0">
                          <a:solidFill>
                            <a:schemeClr val="tx1"/>
                          </a:solidFill>
                        </a:rPr>
                        <a:t>0</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endParaRPr lang="en-US" sz="900" dirty="0">
                        <a:solidFill>
                          <a:schemeClr val="tx1"/>
                        </a:solidFill>
                      </a:endParaRPr>
                    </a:p>
                  </a:txBody>
                  <a:tcPr anchor="ctr">
                    <a:solidFill>
                      <a:schemeClr val="bg2">
                        <a:lumMod val="90000"/>
                      </a:schemeClr>
                    </a:solidFill>
                  </a:tcPr>
                </a:tc>
                <a:tc>
                  <a:txBody>
                    <a:bodyPr/>
                    <a:lstStyle/>
                    <a:p>
                      <a:pPr algn="ctr"/>
                      <a:endParaRPr lang="en-US" sz="900" dirty="0">
                        <a:solidFill>
                          <a:schemeClr val="tx1"/>
                        </a:solidFill>
                      </a:endParaRPr>
                    </a:p>
                  </a:txBody>
                  <a:tcPr anchor="ctr">
                    <a:solidFill>
                      <a:schemeClr val="bg2">
                        <a:lumMod val="90000"/>
                      </a:schemeClr>
                    </a:solidFill>
                  </a:tcPr>
                </a:tc>
                <a:tc>
                  <a:txBody>
                    <a:bodyPr/>
                    <a:lstStyle/>
                    <a:p>
                      <a:pPr algn="ctr"/>
                      <a:r>
                        <a:rPr lang="en-US" sz="900" dirty="0">
                          <a:solidFill>
                            <a:schemeClr val="tx1"/>
                          </a:solidFill>
                          <a:effectLst/>
                          <a:latin typeface="SansSerif"/>
                          <a:ea typeface="SansSerif"/>
                          <a:cs typeface="SansSerif"/>
                        </a:rPr>
                        <a:t>Naturally present in the environment.</a:t>
                      </a:r>
                      <a:endParaRPr lang="en-US" sz="900" dirty="0">
                        <a:solidFill>
                          <a:schemeClr val="tx1"/>
                        </a:solidFill>
                      </a:endParaRPr>
                    </a:p>
                  </a:txBody>
                  <a:tcPr anchor="ctr">
                    <a:solidFill>
                      <a:schemeClr val="bg2">
                        <a:lumMod val="90000"/>
                      </a:schemeClr>
                    </a:solidFill>
                  </a:tcPr>
                </a:tc>
                <a:extLst>
                  <a:ext uri="{0D108BD9-81ED-4DB2-BD59-A6C34878D82A}">
                    <a16:rowId xmlns:a16="http://schemas.microsoft.com/office/drawing/2014/main" val="1498522849"/>
                  </a:ext>
                </a:extLst>
              </a:tr>
            </a:tbl>
          </a:graphicData>
        </a:graphic>
      </p:graphicFrame>
      <p:sp>
        <p:nvSpPr>
          <p:cNvPr id="7" name="TextBox 6">
            <a:extLst>
              <a:ext uri="{FF2B5EF4-FFF2-40B4-BE49-F238E27FC236}">
                <a16:creationId xmlns:a16="http://schemas.microsoft.com/office/drawing/2014/main" id="{55B20B20-07D3-2A8A-9ADE-1CF15966CA78}"/>
              </a:ext>
            </a:extLst>
          </p:cNvPr>
          <p:cNvSpPr txBox="1"/>
          <p:nvPr/>
        </p:nvSpPr>
        <p:spPr>
          <a:xfrm>
            <a:off x="-1104840" y="3025895"/>
            <a:ext cx="4267200" cy="307777"/>
          </a:xfrm>
          <a:prstGeom prst="rect">
            <a:avLst/>
          </a:prstGeom>
          <a:noFill/>
        </p:spPr>
        <p:txBody>
          <a:bodyPr wrap="square" rtlCol="0">
            <a:spAutoFit/>
          </a:bodyPr>
          <a:lstStyle/>
          <a:p>
            <a:pPr algn="ctr"/>
            <a:r>
              <a:rPr lang="en-US" sz="1100" b="1" dirty="0"/>
              <a:t>Coliform</a:t>
            </a:r>
            <a:r>
              <a:rPr lang="en-US" sz="1400" b="1" dirty="0"/>
              <a:t> </a:t>
            </a:r>
            <a:r>
              <a:rPr lang="en-US" sz="1100" b="1" dirty="0"/>
              <a:t>Bacteria</a:t>
            </a:r>
            <a:endParaRPr lang="en-US" sz="1400" b="1" dirty="0"/>
          </a:p>
        </p:txBody>
      </p:sp>
    </p:spTree>
    <p:extLst>
      <p:ext uri="{BB962C8B-B14F-4D97-AF65-F5344CB8AC3E}">
        <p14:creationId xmlns:p14="http://schemas.microsoft.com/office/powerpoint/2010/main" val="150673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5EF1840-D1F6-4942-899A-A87BEC7EF472}"/>
              </a:ext>
            </a:extLst>
          </p:cNvPr>
          <p:cNvGraphicFramePr>
            <a:graphicFrameLocks noGrp="1"/>
          </p:cNvGraphicFramePr>
          <p:nvPr>
            <p:extLst>
              <p:ext uri="{D42A27DB-BD31-4B8C-83A1-F6EECF244321}">
                <p14:modId xmlns:p14="http://schemas.microsoft.com/office/powerpoint/2010/main" val="351746254"/>
              </p:ext>
            </p:extLst>
          </p:nvPr>
        </p:nvGraphicFramePr>
        <p:xfrm>
          <a:off x="328363" y="130659"/>
          <a:ext cx="9872554" cy="1506469"/>
        </p:xfrm>
        <a:graphic>
          <a:graphicData uri="http://schemas.openxmlformats.org/drawingml/2006/table">
            <a:tbl>
              <a:tblPr firstRow="1" bandRow="1">
                <a:tableStyleId>{5C22544A-7EE6-4342-B048-85BDC9FD1C3A}</a:tableStyleId>
              </a:tblPr>
              <a:tblGrid>
                <a:gridCol w="1243532">
                  <a:extLst>
                    <a:ext uri="{9D8B030D-6E8A-4147-A177-3AD203B41FA5}">
                      <a16:colId xmlns:a16="http://schemas.microsoft.com/office/drawing/2014/main" val="2305181785"/>
                    </a:ext>
                  </a:extLst>
                </a:gridCol>
                <a:gridCol w="818170">
                  <a:extLst>
                    <a:ext uri="{9D8B030D-6E8A-4147-A177-3AD203B41FA5}">
                      <a16:colId xmlns:a16="http://schemas.microsoft.com/office/drawing/2014/main" val="2373102807"/>
                    </a:ext>
                  </a:extLst>
                </a:gridCol>
                <a:gridCol w="1042008">
                  <a:extLst>
                    <a:ext uri="{9D8B030D-6E8A-4147-A177-3AD203B41FA5}">
                      <a16:colId xmlns:a16="http://schemas.microsoft.com/office/drawing/2014/main" val="3965140861"/>
                    </a:ext>
                  </a:extLst>
                </a:gridCol>
                <a:gridCol w="1458812">
                  <a:extLst>
                    <a:ext uri="{9D8B030D-6E8A-4147-A177-3AD203B41FA5}">
                      <a16:colId xmlns:a16="http://schemas.microsoft.com/office/drawing/2014/main" val="1147617370"/>
                    </a:ext>
                  </a:extLst>
                </a:gridCol>
                <a:gridCol w="818169">
                  <a:extLst>
                    <a:ext uri="{9D8B030D-6E8A-4147-A177-3AD203B41FA5}">
                      <a16:colId xmlns:a16="http://schemas.microsoft.com/office/drawing/2014/main" val="1500091856"/>
                    </a:ext>
                  </a:extLst>
                </a:gridCol>
                <a:gridCol w="640643">
                  <a:extLst>
                    <a:ext uri="{9D8B030D-6E8A-4147-A177-3AD203B41FA5}">
                      <a16:colId xmlns:a16="http://schemas.microsoft.com/office/drawing/2014/main" val="472400923"/>
                    </a:ext>
                  </a:extLst>
                </a:gridCol>
                <a:gridCol w="802732">
                  <a:extLst>
                    <a:ext uri="{9D8B030D-6E8A-4147-A177-3AD203B41FA5}">
                      <a16:colId xmlns:a16="http://schemas.microsoft.com/office/drawing/2014/main" val="2524207859"/>
                    </a:ext>
                  </a:extLst>
                </a:gridCol>
                <a:gridCol w="694672">
                  <a:extLst>
                    <a:ext uri="{9D8B030D-6E8A-4147-A177-3AD203B41FA5}">
                      <a16:colId xmlns:a16="http://schemas.microsoft.com/office/drawing/2014/main" val="1799215447"/>
                    </a:ext>
                  </a:extLst>
                </a:gridCol>
                <a:gridCol w="2353816">
                  <a:extLst>
                    <a:ext uri="{9D8B030D-6E8A-4147-A177-3AD203B41FA5}">
                      <a16:colId xmlns:a16="http://schemas.microsoft.com/office/drawing/2014/main" val="3329821226"/>
                    </a:ext>
                  </a:extLst>
                </a:gridCol>
              </a:tblGrid>
              <a:tr h="452595">
                <a:tc>
                  <a:txBody>
                    <a:bodyPr/>
                    <a:lstStyle/>
                    <a:p>
                      <a:pPr algn="ctr"/>
                      <a:r>
                        <a:rPr lang="en-US" sz="900" b="1" dirty="0"/>
                        <a:t>Radioactive Contaminants</a:t>
                      </a:r>
                    </a:p>
                  </a:txBody>
                  <a:tcPr anchor="ctr"/>
                </a:tc>
                <a:tc>
                  <a:txBody>
                    <a:bodyPr/>
                    <a:lstStyle/>
                    <a:p>
                      <a:pPr algn="ctr"/>
                      <a:r>
                        <a:rPr lang="en-US" sz="900" b="1" dirty="0"/>
                        <a:t>Collection Date</a:t>
                      </a:r>
                    </a:p>
                  </a:txBody>
                  <a:tcPr anchor="ctr"/>
                </a:tc>
                <a:tc>
                  <a:txBody>
                    <a:bodyPr/>
                    <a:lstStyle/>
                    <a:p>
                      <a:pPr algn="ctr"/>
                      <a:r>
                        <a:rPr lang="en-US" sz="900" b="1" dirty="0"/>
                        <a:t>Highest Level Detected</a:t>
                      </a:r>
                    </a:p>
                  </a:txBody>
                  <a:tcPr anchor="ctr"/>
                </a:tc>
                <a:tc>
                  <a:txBody>
                    <a:bodyPr/>
                    <a:lstStyle/>
                    <a:p>
                      <a:pPr algn="ctr"/>
                      <a:r>
                        <a:rPr lang="en-US" sz="900" b="1" dirty="0"/>
                        <a:t>Range of Individual Samples</a:t>
                      </a:r>
                    </a:p>
                  </a:txBody>
                  <a:tcPr anchor="ctr"/>
                </a:tc>
                <a:tc>
                  <a:txBody>
                    <a:bodyPr/>
                    <a:lstStyle/>
                    <a:p>
                      <a:pPr algn="ctr"/>
                      <a:r>
                        <a:rPr lang="en-US" sz="900" b="1" dirty="0"/>
                        <a:t>MCLG</a:t>
                      </a:r>
                    </a:p>
                  </a:txBody>
                  <a:tcPr anchor="ctr"/>
                </a:tc>
                <a:tc>
                  <a:txBody>
                    <a:bodyPr/>
                    <a:lstStyle/>
                    <a:p>
                      <a:pPr algn="ctr"/>
                      <a:r>
                        <a:rPr lang="en-US" sz="900" b="1" dirty="0"/>
                        <a:t>MCL</a:t>
                      </a:r>
                    </a:p>
                  </a:txBody>
                  <a:tcPr anchor="ctr"/>
                </a:tc>
                <a:tc>
                  <a:txBody>
                    <a:bodyPr/>
                    <a:lstStyle/>
                    <a:p>
                      <a:pPr algn="ctr"/>
                      <a:r>
                        <a:rPr lang="en-US" sz="900" b="1" dirty="0"/>
                        <a:t>Units</a:t>
                      </a:r>
                    </a:p>
                  </a:txBody>
                  <a:tcPr anchor="ctr"/>
                </a:tc>
                <a:tc>
                  <a:txBody>
                    <a:bodyPr/>
                    <a:lstStyle/>
                    <a:p>
                      <a:pPr algn="ctr"/>
                      <a:r>
                        <a:rPr lang="en-US" sz="900" b="1" dirty="0"/>
                        <a:t>Violation</a:t>
                      </a:r>
                    </a:p>
                  </a:txBody>
                  <a:tcPr anchor="ctr"/>
                </a:tc>
                <a:tc>
                  <a:txBody>
                    <a:bodyPr/>
                    <a:lstStyle/>
                    <a:p>
                      <a:pPr algn="ctr"/>
                      <a:r>
                        <a:rPr lang="en-US" sz="900" b="1" dirty="0"/>
                        <a:t>Likely Source of Contamination</a:t>
                      </a:r>
                    </a:p>
                  </a:txBody>
                  <a:tcPr anchor="ctr"/>
                </a:tc>
                <a:extLst>
                  <a:ext uri="{0D108BD9-81ED-4DB2-BD59-A6C34878D82A}">
                    <a16:rowId xmlns:a16="http://schemas.microsoft.com/office/drawing/2014/main" val="3090780632"/>
                  </a:ext>
                </a:extLst>
              </a:tr>
              <a:tr h="452595">
                <a:tc>
                  <a:txBody>
                    <a:bodyPr/>
                    <a:lstStyle/>
                    <a:p>
                      <a:pPr algn="ctr"/>
                      <a:r>
                        <a:rPr lang="en-US" sz="900" b="1" dirty="0">
                          <a:solidFill>
                            <a:schemeClr val="tx1"/>
                          </a:solidFill>
                        </a:rPr>
                        <a:t>Combined Radium 226/228</a:t>
                      </a:r>
                    </a:p>
                  </a:txBody>
                  <a:tcPr anchor="ctr">
                    <a:solidFill>
                      <a:schemeClr val="bg2">
                        <a:lumMod val="90000"/>
                      </a:schemeClr>
                    </a:solidFill>
                  </a:tcPr>
                </a:tc>
                <a:tc>
                  <a:txBody>
                    <a:bodyPr/>
                    <a:lstStyle/>
                    <a:p>
                      <a:pPr algn="ctr"/>
                      <a:r>
                        <a:rPr lang="en-US" sz="900" dirty="0">
                          <a:solidFill>
                            <a:schemeClr val="tx1"/>
                          </a:solidFill>
                        </a:rPr>
                        <a:t>06/02/2022</a:t>
                      </a:r>
                    </a:p>
                  </a:txBody>
                  <a:tcPr anchor="ctr">
                    <a:solidFill>
                      <a:schemeClr val="bg2">
                        <a:lumMod val="90000"/>
                      </a:schemeClr>
                    </a:solidFill>
                  </a:tcPr>
                </a:tc>
                <a:tc>
                  <a:txBody>
                    <a:bodyPr/>
                    <a:lstStyle/>
                    <a:p>
                      <a:pPr algn="ctr"/>
                      <a:r>
                        <a:rPr lang="en-US" sz="900" dirty="0">
                          <a:solidFill>
                            <a:schemeClr val="tx1"/>
                          </a:solidFill>
                        </a:rPr>
                        <a:t>1.5</a:t>
                      </a:r>
                    </a:p>
                  </a:txBody>
                  <a:tcPr anchor="ctr">
                    <a:solidFill>
                      <a:schemeClr val="bg2">
                        <a:lumMod val="90000"/>
                      </a:schemeClr>
                    </a:solidFill>
                  </a:tcPr>
                </a:tc>
                <a:tc>
                  <a:txBody>
                    <a:bodyPr/>
                    <a:lstStyle/>
                    <a:p>
                      <a:pPr algn="ctr"/>
                      <a:r>
                        <a:rPr lang="en-US" sz="900" dirty="0">
                          <a:solidFill>
                            <a:schemeClr val="tx1"/>
                          </a:solidFill>
                        </a:rPr>
                        <a:t>1.5-1.5</a:t>
                      </a:r>
                    </a:p>
                  </a:txBody>
                  <a:tcPr anchor="ctr">
                    <a:solidFill>
                      <a:schemeClr val="bg2">
                        <a:lumMod val="90000"/>
                      </a:schemeClr>
                    </a:solidFill>
                  </a:tcPr>
                </a:tc>
                <a:tc>
                  <a:txBody>
                    <a:bodyPr/>
                    <a:lstStyle/>
                    <a:p>
                      <a:pPr algn="ctr"/>
                      <a:r>
                        <a:rPr lang="en-US" sz="900" dirty="0">
                          <a:solidFill>
                            <a:schemeClr val="tx1"/>
                          </a:solidFill>
                        </a:rPr>
                        <a:t>0</a:t>
                      </a:r>
                    </a:p>
                  </a:txBody>
                  <a:tcPr anchor="ctr">
                    <a:solidFill>
                      <a:schemeClr val="bg2">
                        <a:lumMod val="90000"/>
                      </a:schemeClr>
                    </a:solidFill>
                  </a:tcPr>
                </a:tc>
                <a:tc>
                  <a:txBody>
                    <a:bodyPr/>
                    <a:lstStyle/>
                    <a:p>
                      <a:pPr algn="ctr"/>
                      <a:r>
                        <a:rPr lang="en-US" sz="900" dirty="0">
                          <a:solidFill>
                            <a:schemeClr val="tx1"/>
                          </a:solidFill>
                        </a:rPr>
                        <a:t>5</a:t>
                      </a:r>
                    </a:p>
                  </a:txBody>
                  <a:tcPr anchor="ctr">
                    <a:solidFill>
                      <a:schemeClr val="bg2">
                        <a:lumMod val="90000"/>
                      </a:schemeClr>
                    </a:solidFill>
                  </a:tcPr>
                </a:tc>
                <a:tc>
                  <a:txBody>
                    <a:bodyPr/>
                    <a:lstStyle/>
                    <a:p>
                      <a:pPr algn="ctr"/>
                      <a:r>
                        <a:rPr lang="en-US" sz="900" dirty="0">
                          <a:solidFill>
                            <a:schemeClr val="tx1"/>
                          </a:solidFill>
                        </a:rPr>
                        <a:t>pCi/L</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r>
                        <a:rPr lang="en-US" sz="900" dirty="0">
                          <a:solidFill>
                            <a:schemeClr val="tx1"/>
                          </a:solidFill>
                        </a:rPr>
                        <a:t>Erosion of natural deposits.</a:t>
                      </a:r>
                    </a:p>
                  </a:txBody>
                  <a:tcPr anchor="ctr">
                    <a:solidFill>
                      <a:schemeClr val="bg2">
                        <a:lumMod val="90000"/>
                      </a:schemeClr>
                    </a:solidFill>
                  </a:tcPr>
                </a:tc>
                <a:extLst>
                  <a:ext uri="{0D108BD9-81ED-4DB2-BD59-A6C34878D82A}">
                    <a16:rowId xmlns:a16="http://schemas.microsoft.com/office/drawing/2014/main" val="4156886886"/>
                  </a:ext>
                </a:extLst>
              </a:tr>
              <a:tr h="601279">
                <a:tc>
                  <a:txBody>
                    <a:bodyPr/>
                    <a:lstStyle/>
                    <a:p>
                      <a:pPr algn="ctr"/>
                      <a:r>
                        <a:rPr lang="en-US" sz="900" b="1" dirty="0">
                          <a:solidFill>
                            <a:schemeClr val="tx1"/>
                          </a:solidFill>
                        </a:rPr>
                        <a:t>Gross alpha excluding</a:t>
                      </a:r>
                    </a:p>
                    <a:p>
                      <a:pPr algn="ctr"/>
                      <a:r>
                        <a:rPr lang="en-US" sz="900" b="1" dirty="0">
                          <a:solidFill>
                            <a:schemeClr val="tx1"/>
                          </a:solidFill>
                        </a:rPr>
                        <a:t>radon and uranium</a:t>
                      </a:r>
                    </a:p>
                  </a:txBody>
                  <a:tcPr anchor="ctr">
                    <a:solidFill>
                      <a:schemeClr val="bg2">
                        <a:lumMod val="90000"/>
                      </a:schemeClr>
                    </a:solidFill>
                  </a:tcPr>
                </a:tc>
                <a:tc>
                  <a:txBody>
                    <a:bodyPr/>
                    <a:lstStyle/>
                    <a:p>
                      <a:pPr algn="ctr"/>
                      <a:r>
                        <a:rPr lang="en-US" sz="900" dirty="0">
                          <a:solidFill>
                            <a:schemeClr val="tx1"/>
                          </a:solidFill>
                        </a:rPr>
                        <a:t>10/03/2022</a:t>
                      </a:r>
                    </a:p>
                  </a:txBody>
                  <a:tcPr anchor="ctr">
                    <a:solidFill>
                      <a:schemeClr val="bg2">
                        <a:lumMod val="90000"/>
                      </a:schemeClr>
                    </a:solidFill>
                  </a:tcPr>
                </a:tc>
                <a:tc>
                  <a:txBody>
                    <a:bodyPr/>
                    <a:lstStyle/>
                    <a:p>
                      <a:pPr algn="ctr"/>
                      <a:r>
                        <a:rPr lang="en-US" sz="900" dirty="0">
                          <a:solidFill>
                            <a:schemeClr val="tx1"/>
                          </a:solidFill>
                        </a:rPr>
                        <a:t>3.8</a:t>
                      </a:r>
                    </a:p>
                  </a:txBody>
                  <a:tcPr anchor="ctr">
                    <a:solidFill>
                      <a:schemeClr val="bg2">
                        <a:lumMod val="90000"/>
                      </a:schemeClr>
                    </a:solidFill>
                  </a:tcPr>
                </a:tc>
                <a:tc>
                  <a:txBody>
                    <a:bodyPr/>
                    <a:lstStyle/>
                    <a:p>
                      <a:pPr algn="ctr"/>
                      <a:r>
                        <a:rPr lang="en-US" sz="900" dirty="0">
                          <a:solidFill>
                            <a:schemeClr val="tx1"/>
                          </a:solidFill>
                        </a:rPr>
                        <a:t>3.8-3.8</a:t>
                      </a:r>
                    </a:p>
                  </a:txBody>
                  <a:tcPr anchor="ctr">
                    <a:solidFill>
                      <a:schemeClr val="bg2">
                        <a:lumMod val="90000"/>
                      </a:schemeClr>
                    </a:solidFill>
                  </a:tcPr>
                </a:tc>
                <a:tc>
                  <a:txBody>
                    <a:bodyPr/>
                    <a:lstStyle/>
                    <a:p>
                      <a:pPr algn="ctr"/>
                      <a:r>
                        <a:rPr lang="en-US" sz="900" dirty="0">
                          <a:solidFill>
                            <a:schemeClr val="tx1"/>
                          </a:solidFill>
                        </a:rPr>
                        <a:t>0</a:t>
                      </a:r>
                    </a:p>
                  </a:txBody>
                  <a:tcPr anchor="ctr">
                    <a:solidFill>
                      <a:schemeClr val="bg2">
                        <a:lumMod val="90000"/>
                      </a:schemeClr>
                    </a:solidFill>
                  </a:tcPr>
                </a:tc>
                <a:tc>
                  <a:txBody>
                    <a:bodyPr/>
                    <a:lstStyle/>
                    <a:p>
                      <a:pPr algn="ctr"/>
                      <a:r>
                        <a:rPr lang="en-US" sz="900" dirty="0">
                          <a:solidFill>
                            <a:schemeClr val="tx1"/>
                          </a:solidFill>
                        </a:rPr>
                        <a:t>15</a:t>
                      </a:r>
                    </a:p>
                  </a:txBody>
                  <a:tcPr anchor="ctr">
                    <a:solidFill>
                      <a:schemeClr val="bg2">
                        <a:lumMod val="90000"/>
                      </a:schemeClr>
                    </a:solidFill>
                  </a:tcPr>
                </a:tc>
                <a:tc>
                  <a:txBody>
                    <a:bodyPr/>
                    <a:lstStyle/>
                    <a:p>
                      <a:pPr algn="ctr"/>
                      <a:r>
                        <a:rPr lang="en-US" sz="900" dirty="0">
                          <a:solidFill>
                            <a:schemeClr val="tx1"/>
                          </a:solidFill>
                        </a:rPr>
                        <a:t>pCi/L</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r>
                        <a:rPr lang="en-US" sz="900" dirty="0">
                          <a:solidFill>
                            <a:schemeClr val="tx1"/>
                          </a:solidFill>
                        </a:rPr>
                        <a:t>Erosion of natural deposits.</a:t>
                      </a:r>
                    </a:p>
                    <a:p>
                      <a:pPr algn="ctr"/>
                      <a:endParaRPr lang="en-US" sz="900" dirty="0">
                        <a:solidFill>
                          <a:schemeClr val="tx1"/>
                        </a:solidFill>
                      </a:endParaRPr>
                    </a:p>
                  </a:txBody>
                  <a:tcPr anchor="ctr">
                    <a:solidFill>
                      <a:schemeClr val="bg2">
                        <a:lumMod val="90000"/>
                      </a:schemeClr>
                    </a:solidFill>
                  </a:tcPr>
                </a:tc>
                <a:extLst>
                  <a:ext uri="{0D108BD9-81ED-4DB2-BD59-A6C34878D82A}">
                    <a16:rowId xmlns:a16="http://schemas.microsoft.com/office/drawing/2014/main" val="393707195"/>
                  </a:ext>
                </a:extLst>
              </a:tr>
            </a:tbl>
          </a:graphicData>
        </a:graphic>
      </p:graphicFrame>
      <p:sp>
        <p:nvSpPr>
          <p:cNvPr id="7" name="TextBox 6">
            <a:extLst>
              <a:ext uri="{FF2B5EF4-FFF2-40B4-BE49-F238E27FC236}">
                <a16:creationId xmlns:a16="http://schemas.microsoft.com/office/drawing/2014/main" id="{CADECEDB-0BC6-4C42-9D49-E2BCF8932713}"/>
              </a:ext>
            </a:extLst>
          </p:cNvPr>
          <p:cNvSpPr txBox="1"/>
          <p:nvPr/>
        </p:nvSpPr>
        <p:spPr>
          <a:xfrm>
            <a:off x="267978" y="3209809"/>
            <a:ext cx="10889056" cy="369332"/>
          </a:xfrm>
          <a:prstGeom prst="rect">
            <a:avLst/>
          </a:prstGeom>
          <a:noFill/>
        </p:spPr>
        <p:txBody>
          <a:bodyPr wrap="square" rtlCol="0">
            <a:spAutoFit/>
          </a:bodyPr>
          <a:lstStyle/>
          <a:p>
            <a:r>
              <a:rPr lang="en-US" b="1" dirty="0"/>
              <a:t>Disinfectant Residual:</a:t>
            </a:r>
          </a:p>
        </p:txBody>
      </p:sp>
      <p:graphicFrame>
        <p:nvGraphicFramePr>
          <p:cNvPr id="8" name="Table 7">
            <a:extLst>
              <a:ext uri="{FF2B5EF4-FFF2-40B4-BE49-F238E27FC236}">
                <a16:creationId xmlns:a16="http://schemas.microsoft.com/office/drawing/2014/main" id="{C31ACDFF-A3E4-4F2B-BB30-2C5596CD36E9}"/>
              </a:ext>
            </a:extLst>
          </p:cNvPr>
          <p:cNvGraphicFramePr>
            <a:graphicFrameLocks noGrp="1"/>
          </p:cNvGraphicFramePr>
          <p:nvPr>
            <p:extLst>
              <p:ext uri="{D42A27DB-BD31-4B8C-83A1-F6EECF244321}">
                <p14:modId xmlns:p14="http://schemas.microsoft.com/office/powerpoint/2010/main" val="3689402194"/>
              </p:ext>
            </p:extLst>
          </p:nvPr>
        </p:nvGraphicFramePr>
        <p:xfrm>
          <a:off x="328363" y="3551626"/>
          <a:ext cx="10914705" cy="828038"/>
        </p:xfrm>
        <a:graphic>
          <a:graphicData uri="http://schemas.openxmlformats.org/drawingml/2006/table">
            <a:tbl>
              <a:tblPr firstRow="1" bandRow="1">
                <a:tableStyleId>{5C22544A-7EE6-4342-B048-85BDC9FD1C3A}</a:tableStyleId>
              </a:tblPr>
              <a:tblGrid>
                <a:gridCol w="1374800">
                  <a:extLst>
                    <a:ext uri="{9D8B030D-6E8A-4147-A177-3AD203B41FA5}">
                      <a16:colId xmlns:a16="http://schemas.microsoft.com/office/drawing/2014/main" val="2305181785"/>
                    </a:ext>
                  </a:extLst>
                </a:gridCol>
                <a:gridCol w="904536">
                  <a:extLst>
                    <a:ext uri="{9D8B030D-6E8A-4147-A177-3AD203B41FA5}">
                      <a16:colId xmlns:a16="http://schemas.microsoft.com/office/drawing/2014/main" val="2019740363"/>
                    </a:ext>
                  </a:extLst>
                </a:gridCol>
                <a:gridCol w="1152003">
                  <a:extLst>
                    <a:ext uri="{9D8B030D-6E8A-4147-A177-3AD203B41FA5}">
                      <a16:colId xmlns:a16="http://schemas.microsoft.com/office/drawing/2014/main" val="3965140861"/>
                    </a:ext>
                  </a:extLst>
                </a:gridCol>
                <a:gridCol w="1612805">
                  <a:extLst>
                    <a:ext uri="{9D8B030D-6E8A-4147-A177-3AD203B41FA5}">
                      <a16:colId xmlns:a16="http://schemas.microsoft.com/office/drawing/2014/main" val="1147617370"/>
                    </a:ext>
                  </a:extLst>
                </a:gridCol>
                <a:gridCol w="904535">
                  <a:extLst>
                    <a:ext uri="{9D8B030D-6E8A-4147-A177-3AD203B41FA5}">
                      <a16:colId xmlns:a16="http://schemas.microsoft.com/office/drawing/2014/main" val="1500091856"/>
                    </a:ext>
                  </a:extLst>
                </a:gridCol>
                <a:gridCol w="708269">
                  <a:extLst>
                    <a:ext uri="{9D8B030D-6E8A-4147-A177-3AD203B41FA5}">
                      <a16:colId xmlns:a16="http://schemas.microsoft.com/office/drawing/2014/main" val="472400923"/>
                    </a:ext>
                  </a:extLst>
                </a:gridCol>
                <a:gridCol w="887469">
                  <a:extLst>
                    <a:ext uri="{9D8B030D-6E8A-4147-A177-3AD203B41FA5}">
                      <a16:colId xmlns:a16="http://schemas.microsoft.com/office/drawing/2014/main" val="2524207859"/>
                    </a:ext>
                  </a:extLst>
                </a:gridCol>
                <a:gridCol w="768002">
                  <a:extLst>
                    <a:ext uri="{9D8B030D-6E8A-4147-A177-3AD203B41FA5}">
                      <a16:colId xmlns:a16="http://schemas.microsoft.com/office/drawing/2014/main" val="1799215447"/>
                    </a:ext>
                  </a:extLst>
                </a:gridCol>
                <a:gridCol w="2602286">
                  <a:extLst>
                    <a:ext uri="{9D8B030D-6E8A-4147-A177-3AD203B41FA5}">
                      <a16:colId xmlns:a16="http://schemas.microsoft.com/office/drawing/2014/main" val="3329821226"/>
                    </a:ext>
                  </a:extLst>
                </a:gridCol>
              </a:tblGrid>
              <a:tr h="414019">
                <a:tc>
                  <a:txBody>
                    <a:bodyPr/>
                    <a:lstStyle/>
                    <a:p>
                      <a:pPr algn="ctr"/>
                      <a:r>
                        <a:rPr lang="en-US" sz="900" b="1" dirty="0"/>
                        <a:t>Disinfectant Residual</a:t>
                      </a:r>
                    </a:p>
                  </a:txBody>
                  <a:tcPr anchor="ctr"/>
                </a:tc>
                <a:tc>
                  <a:txBody>
                    <a:bodyPr/>
                    <a:lstStyle/>
                    <a:p>
                      <a:pPr algn="ctr"/>
                      <a:r>
                        <a:rPr lang="en-US" sz="900" b="1" dirty="0"/>
                        <a:t>Year</a:t>
                      </a:r>
                    </a:p>
                  </a:txBody>
                  <a:tcPr anchor="ctr"/>
                </a:tc>
                <a:tc>
                  <a:txBody>
                    <a:bodyPr/>
                    <a:lstStyle/>
                    <a:p>
                      <a:pPr algn="ctr"/>
                      <a:r>
                        <a:rPr lang="en-US" sz="900" b="1" dirty="0"/>
                        <a:t>Average Level</a:t>
                      </a:r>
                    </a:p>
                  </a:txBody>
                  <a:tcPr anchor="ctr"/>
                </a:tc>
                <a:tc>
                  <a:txBody>
                    <a:bodyPr/>
                    <a:lstStyle/>
                    <a:p>
                      <a:pPr algn="ctr"/>
                      <a:r>
                        <a:rPr lang="en-US" sz="900" b="1" dirty="0"/>
                        <a:t>Range of Levels Detected</a:t>
                      </a:r>
                    </a:p>
                  </a:txBody>
                  <a:tcPr anchor="ctr"/>
                </a:tc>
                <a:tc>
                  <a:txBody>
                    <a:bodyPr/>
                    <a:lstStyle/>
                    <a:p>
                      <a:pPr algn="ctr"/>
                      <a:r>
                        <a:rPr lang="en-US" sz="900" b="1" dirty="0"/>
                        <a:t>MRDL</a:t>
                      </a:r>
                    </a:p>
                  </a:txBody>
                  <a:tcPr anchor="ctr"/>
                </a:tc>
                <a:tc>
                  <a:txBody>
                    <a:bodyPr/>
                    <a:lstStyle/>
                    <a:p>
                      <a:pPr algn="ctr"/>
                      <a:r>
                        <a:rPr lang="en-US" sz="900" b="1" dirty="0"/>
                        <a:t>MRDLG</a:t>
                      </a:r>
                    </a:p>
                  </a:txBody>
                  <a:tcPr anchor="ctr"/>
                </a:tc>
                <a:tc>
                  <a:txBody>
                    <a:bodyPr/>
                    <a:lstStyle/>
                    <a:p>
                      <a:pPr algn="ctr"/>
                      <a:r>
                        <a:rPr lang="en-US" sz="900" b="1" dirty="0"/>
                        <a:t>Unit of Measure</a:t>
                      </a:r>
                    </a:p>
                  </a:txBody>
                  <a:tcPr anchor="ctr"/>
                </a:tc>
                <a:tc>
                  <a:txBody>
                    <a:bodyPr/>
                    <a:lstStyle/>
                    <a:p>
                      <a:pPr algn="ctr"/>
                      <a:r>
                        <a:rPr lang="en-US" sz="900" b="1" dirty="0"/>
                        <a:t>Violation (Y/N)</a:t>
                      </a:r>
                    </a:p>
                  </a:txBody>
                  <a:tcPr anchor="ctr"/>
                </a:tc>
                <a:tc>
                  <a:txBody>
                    <a:bodyPr/>
                    <a:lstStyle/>
                    <a:p>
                      <a:pPr algn="ctr"/>
                      <a:r>
                        <a:rPr lang="en-US" sz="900" b="1" dirty="0"/>
                        <a:t>Source in Drinking Water</a:t>
                      </a:r>
                    </a:p>
                  </a:txBody>
                  <a:tcPr anchor="ctr"/>
                </a:tc>
                <a:extLst>
                  <a:ext uri="{0D108BD9-81ED-4DB2-BD59-A6C34878D82A}">
                    <a16:rowId xmlns:a16="http://schemas.microsoft.com/office/drawing/2014/main" val="3090780632"/>
                  </a:ext>
                </a:extLst>
              </a:tr>
              <a:tr h="414019">
                <a:tc>
                  <a:txBody>
                    <a:bodyPr/>
                    <a:lstStyle/>
                    <a:p>
                      <a:pPr algn="ctr"/>
                      <a:r>
                        <a:rPr lang="en-US" sz="900" b="1" dirty="0">
                          <a:solidFill>
                            <a:schemeClr val="tx1"/>
                          </a:solidFill>
                        </a:rPr>
                        <a:t>Chlorine </a:t>
                      </a:r>
                    </a:p>
                    <a:p>
                      <a:pPr algn="ctr"/>
                      <a:r>
                        <a:rPr lang="en-US" sz="900" b="1" dirty="0">
                          <a:solidFill>
                            <a:schemeClr val="tx1"/>
                          </a:solidFill>
                        </a:rPr>
                        <a:t>CHL2</a:t>
                      </a:r>
                    </a:p>
                  </a:txBody>
                  <a:tcPr anchor="ctr">
                    <a:solidFill>
                      <a:schemeClr val="bg2">
                        <a:lumMod val="90000"/>
                      </a:schemeClr>
                    </a:solidFill>
                  </a:tcPr>
                </a:tc>
                <a:tc>
                  <a:txBody>
                    <a:bodyPr/>
                    <a:lstStyle/>
                    <a:p>
                      <a:pPr algn="ctr"/>
                      <a:r>
                        <a:rPr lang="en-US" sz="900" dirty="0">
                          <a:solidFill>
                            <a:schemeClr val="tx1"/>
                          </a:solidFill>
                        </a:rPr>
                        <a:t>2023</a:t>
                      </a:r>
                    </a:p>
                  </a:txBody>
                  <a:tcPr anchor="ctr">
                    <a:solidFill>
                      <a:schemeClr val="bg2">
                        <a:lumMod val="90000"/>
                      </a:schemeClr>
                    </a:solidFill>
                  </a:tcPr>
                </a:tc>
                <a:tc>
                  <a:txBody>
                    <a:bodyPr/>
                    <a:lstStyle/>
                    <a:p>
                      <a:pPr algn="ctr"/>
                      <a:r>
                        <a:rPr lang="en-US" sz="900" dirty="0">
                          <a:solidFill>
                            <a:schemeClr val="tx1"/>
                          </a:solidFill>
                        </a:rPr>
                        <a:t>1.33</a:t>
                      </a:r>
                    </a:p>
                  </a:txBody>
                  <a:tcPr anchor="ctr">
                    <a:solidFill>
                      <a:schemeClr val="bg2">
                        <a:lumMod val="90000"/>
                      </a:schemeClr>
                    </a:solidFill>
                  </a:tcPr>
                </a:tc>
                <a:tc>
                  <a:txBody>
                    <a:bodyPr/>
                    <a:lstStyle/>
                    <a:p>
                      <a:pPr algn="ctr"/>
                      <a:r>
                        <a:rPr lang="en-US" sz="900" dirty="0">
                          <a:solidFill>
                            <a:schemeClr val="tx1"/>
                          </a:solidFill>
                        </a:rPr>
                        <a:t>.21-3.9</a:t>
                      </a:r>
                    </a:p>
                  </a:txBody>
                  <a:tcPr anchor="ctr">
                    <a:solidFill>
                      <a:schemeClr val="bg2">
                        <a:lumMod val="90000"/>
                      </a:schemeClr>
                    </a:solidFill>
                  </a:tcPr>
                </a:tc>
                <a:tc>
                  <a:txBody>
                    <a:bodyPr/>
                    <a:lstStyle/>
                    <a:p>
                      <a:pPr algn="ctr"/>
                      <a:r>
                        <a:rPr lang="en-US" sz="900" dirty="0">
                          <a:solidFill>
                            <a:schemeClr val="tx1"/>
                          </a:solidFill>
                        </a:rPr>
                        <a:t>4</a:t>
                      </a:r>
                    </a:p>
                  </a:txBody>
                  <a:tcPr anchor="ctr">
                    <a:solidFill>
                      <a:schemeClr val="bg2">
                        <a:lumMod val="90000"/>
                      </a:schemeClr>
                    </a:solidFill>
                  </a:tcPr>
                </a:tc>
                <a:tc>
                  <a:txBody>
                    <a:bodyPr/>
                    <a:lstStyle/>
                    <a:p>
                      <a:pPr algn="ctr"/>
                      <a:r>
                        <a:rPr lang="en-US" sz="900" dirty="0">
                          <a:solidFill>
                            <a:schemeClr val="tx1"/>
                          </a:solidFill>
                        </a:rPr>
                        <a:t>4</a:t>
                      </a:r>
                    </a:p>
                  </a:txBody>
                  <a:tcPr anchor="ctr">
                    <a:solidFill>
                      <a:schemeClr val="bg2">
                        <a:lumMod val="90000"/>
                      </a:schemeClr>
                    </a:solidFill>
                  </a:tcPr>
                </a:tc>
                <a:tc>
                  <a:txBody>
                    <a:bodyPr/>
                    <a:lstStyle/>
                    <a:p>
                      <a:pPr algn="ctr"/>
                      <a:r>
                        <a:rPr lang="en-US" sz="900" dirty="0">
                          <a:solidFill>
                            <a:schemeClr val="tx1"/>
                          </a:solidFill>
                        </a:rPr>
                        <a:t>ppm</a:t>
                      </a:r>
                    </a:p>
                  </a:txBody>
                  <a:tcPr anchor="ctr">
                    <a:solidFill>
                      <a:schemeClr val="bg2">
                        <a:lumMod val="90000"/>
                      </a:schemeClr>
                    </a:solidFill>
                  </a:tcPr>
                </a:tc>
                <a:tc>
                  <a:txBody>
                    <a:bodyPr/>
                    <a:lstStyle/>
                    <a:p>
                      <a:pPr algn="ctr"/>
                      <a:r>
                        <a:rPr lang="en-US" sz="900">
                          <a:solidFill>
                            <a:schemeClr val="tx1"/>
                          </a:solidFill>
                        </a:rPr>
                        <a:t>N</a:t>
                      </a:r>
                      <a:endParaRPr lang="en-US" sz="900" dirty="0">
                        <a:solidFill>
                          <a:schemeClr val="tx1"/>
                        </a:solidFill>
                      </a:endParaRPr>
                    </a:p>
                  </a:txBody>
                  <a:tcPr anchor="ctr">
                    <a:solidFill>
                      <a:schemeClr val="bg2">
                        <a:lumMod val="90000"/>
                      </a:schemeClr>
                    </a:solidFill>
                  </a:tcPr>
                </a:tc>
                <a:tc>
                  <a:txBody>
                    <a:bodyPr/>
                    <a:lstStyle/>
                    <a:p>
                      <a:pPr algn="ctr"/>
                      <a:r>
                        <a:rPr lang="en-US" sz="900" dirty="0">
                          <a:solidFill>
                            <a:schemeClr val="tx1"/>
                          </a:solidFill>
                        </a:rPr>
                        <a:t>Water additive used to control microbes. </a:t>
                      </a:r>
                    </a:p>
                  </a:txBody>
                  <a:tcPr anchor="ctr">
                    <a:solidFill>
                      <a:schemeClr val="bg2">
                        <a:lumMod val="90000"/>
                      </a:schemeClr>
                    </a:solidFill>
                  </a:tcPr>
                </a:tc>
                <a:extLst>
                  <a:ext uri="{0D108BD9-81ED-4DB2-BD59-A6C34878D82A}">
                    <a16:rowId xmlns:a16="http://schemas.microsoft.com/office/drawing/2014/main" val="4156886886"/>
                  </a:ext>
                </a:extLst>
              </a:tr>
            </a:tbl>
          </a:graphicData>
        </a:graphic>
      </p:graphicFrame>
      <p:graphicFrame>
        <p:nvGraphicFramePr>
          <p:cNvPr id="9" name="Table 9">
            <a:extLst>
              <a:ext uri="{FF2B5EF4-FFF2-40B4-BE49-F238E27FC236}">
                <a16:creationId xmlns:a16="http://schemas.microsoft.com/office/drawing/2014/main" id="{DEC5D5AD-24BC-D11E-093D-E936E066F057}"/>
              </a:ext>
            </a:extLst>
          </p:cNvPr>
          <p:cNvGraphicFramePr>
            <a:graphicFrameLocks noGrp="1"/>
          </p:cNvGraphicFramePr>
          <p:nvPr>
            <p:extLst>
              <p:ext uri="{D42A27DB-BD31-4B8C-83A1-F6EECF244321}">
                <p14:modId xmlns:p14="http://schemas.microsoft.com/office/powerpoint/2010/main" val="3639152828"/>
              </p:ext>
            </p:extLst>
          </p:nvPr>
        </p:nvGraphicFramePr>
        <p:xfrm>
          <a:off x="328363" y="4718569"/>
          <a:ext cx="10889055" cy="323406"/>
        </p:xfrm>
        <a:graphic>
          <a:graphicData uri="http://schemas.openxmlformats.org/drawingml/2006/table">
            <a:tbl>
              <a:tblPr firstRow="1" bandRow="1">
                <a:tableStyleId>{5C22544A-7EE6-4342-B048-85BDC9FD1C3A}</a:tableStyleId>
              </a:tblPr>
              <a:tblGrid>
                <a:gridCol w="10889055">
                  <a:extLst>
                    <a:ext uri="{9D8B030D-6E8A-4147-A177-3AD203B41FA5}">
                      <a16:colId xmlns:a16="http://schemas.microsoft.com/office/drawing/2014/main" val="3994007901"/>
                    </a:ext>
                  </a:extLst>
                </a:gridCol>
              </a:tblGrid>
              <a:tr h="210677">
                <a:tc>
                  <a:txBody>
                    <a:bodyPr/>
                    <a:lstStyle/>
                    <a:p>
                      <a:pPr>
                        <a:lnSpc>
                          <a:spcPct val="200000"/>
                        </a:lnSpc>
                      </a:pPr>
                      <a:r>
                        <a:rPr lang="en-US" sz="900" dirty="0"/>
                        <a:t>Public Notification Rule</a:t>
                      </a:r>
                    </a:p>
                  </a:txBody>
                  <a:tcPr/>
                </a:tc>
                <a:extLst>
                  <a:ext uri="{0D108BD9-81ED-4DB2-BD59-A6C34878D82A}">
                    <a16:rowId xmlns:a16="http://schemas.microsoft.com/office/drawing/2014/main" val="135276522"/>
                  </a:ext>
                </a:extLst>
              </a:tr>
            </a:tbl>
          </a:graphicData>
        </a:graphic>
      </p:graphicFrame>
      <p:graphicFrame>
        <p:nvGraphicFramePr>
          <p:cNvPr id="10" name="Table 10">
            <a:extLst>
              <a:ext uri="{FF2B5EF4-FFF2-40B4-BE49-F238E27FC236}">
                <a16:creationId xmlns:a16="http://schemas.microsoft.com/office/drawing/2014/main" id="{B520ED5E-B1CB-F275-F5CA-EB1538028C09}"/>
              </a:ext>
            </a:extLst>
          </p:cNvPr>
          <p:cNvGraphicFramePr>
            <a:graphicFrameLocks noGrp="1"/>
          </p:cNvGraphicFramePr>
          <p:nvPr>
            <p:extLst>
              <p:ext uri="{D42A27DB-BD31-4B8C-83A1-F6EECF244321}">
                <p14:modId xmlns:p14="http://schemas.microsoft.com/office/powerpoint/2010/main" val="219320549"/>
              </p:ext>
            </p:extLst>
          </p:nvPr>
        </p:nvGraphicFramePr>
        <p:xfrm>
          <a:off x="328363" y="5016038"/>
          <a:ext cx="10889056" cy="577825"/>
        </p:xfrm>
        <a:graphic>
          <a:graphicData uri="http://schemas.openxmlformats.org/drawingml/2006/table">
            <a:tbl>
              <a:tblPr firstRow="1" bandRow="1">
                <a:tableStyleId>{5C22544A-7EE6-4342-B048-85BDC9FD1C3A}</a:tableStyleId>
              </a:tblPr>
              <a:tblGrid>
                <a:gridCol w="10889056">
                  <a:extLst>
                    <a:ext uri="{9D8B030D-6E8A-4147-A177-3AD203B41FA5}">
                      <a16:colId xmlns:a16="http://schemas.microsoft.com/office/drawing/2014/main" val="1874064916"/>
                    </a:ext>
                  </a:extLst>
                </a:gridCol>
              </a:tblGrid>
              <a:tr h="577825">
                <a:tc>
                  <a:txBody>
                    <a:bodyPr/>
                    <a:lstStyle/>
                    <a:p>
                      <a:r>
                        <a:rPr lang="en-US" sz="1000" b="1" kern="1200" dirty="0">
                          <a:solidFill>
                            <a:schemeClr val="lt1"/>
                          </a:solidFill>
                          <a:effectLst/>
                          <a:latin typeface="+mn-lt"/>
                          <a:ea typeface="+mn-ea"/>
                          <a:cs typeface="+mn-cs"/>
                        </a:rPr>
                        <a:t>The Public Notification Rule helps to ensure that consumers will always know if there is a problem with their drinking water. These notices immediately alert consumers if there is a serious problem with their drinking water (e.g., a boil water emergency).</a:t>
                      </a:r>
                      <a:endParaRPr lang="en-US" sz="1000" dirty="0"/>
                    </a:p>
                  </a:txBody>
                  <a:tcPr/>
                </a:tc>
                <a:extLst>
                  <a:ext uri="{0D108BD9-81ED-4DB2-BD59-A6C34878D82A}">
                    <a16:rowId xmlns:a16="http://schemas.microsoft.com/office/drawing/2014/main" val="2544075208"/>
                  </a:ext>
                </a:extLst>
              </a:tr>
            </a:tbl>
          </a:graphicData>
        </a:graphic>
      </p:graphicFrame>
      <p:graphicFrame>
        <p:nvGraphicFramePr>
          <p:cNvPr id="12" name="Table 12">
            <a:extLst>
              <a:ext uri="{FF2B5EF4-FFF2-40B4-BE49-F238E27FC236}">
                <a16:creationId xmlns:a16="http://schemas.microsoft.com/office/drawing/2014/main" id="{512E1239-29DB-0C58-1B07-83670C5B0109}"/>
              </a:ext>
            </a:extLst>
          </p:cNvPr>
          <p:cNvGraphicFramePr>
            <a:graphicFrameLocks noGrp="1"/>
          </p:cNvGraphicFramePr>
          <p:nvPr>
            <p:extLst>
              <p:ext uri="{D42A27DB-BD31-4B8C-83A1-F6EECF244321}">
                <p14:modId xmlns:p14="http://schemas.microsoft.com/office/powerpoint/2010/main" val="3494881547"/>
              </p:ext>
            </p:extLst>
          </p:nvPr>
        </p:nvGraphicFramePr>
        <p:xfrm>
          <a:off x="328363" y="5381081"/>
          <a:ext cx="10889056" cy="1336636"/>
        </p:xfrm>
        <a:graphic>
          <a:graphicData uri="http://schemas.openxmlformats.org/drawingml/2006/table">
            <a:tbl>
              <a:tblPr firstRow="1" bandRow="1">
                <a:tableStyleId>{5C22544A-7EE6-4342-B048-85BDC9FD1C3A}</a:tableStyleId>
              </a:tblPr>
              <a:tblGrid>
                <a:gridCol w="2711065">
                  <a:extLst>
                    <a:ext uri="{9D8B030D-6E8A-4147-A177-3AD203B41FA5}">
                      <a16:colId xmlns:a16="http://schemas.microsoft.com/office/drawing/2014/main" val="479979081"/>
                    </a:ext>
                  </a:extLst>
                </a:gridCol>
                <a:gridCol w="2725997">
                  <a:extLst>
                    <a:ext uri="{9D8B030D-6E8A-4147-A177-3AD203B41FA5}">
                      <a16:colId xmlns:a16="http://schemas.microsoft.com/office/drawing/2014/main" val="2755628749"/>
                    </a:ext>
                  </a:extLst>
                </a:gridCol>
                <a:gridCol w="2851831">
                  <a:extLst>
                    <a:ext uri="{9D8B030D-6E8A-4147-A177-3AD203B41FA5}">
                      <a16:colId xmlns:a16="http://schemas.microsoft.com/office/drawing/2014/main" val="3300122855"/>
                    </a:ext>
                  </a:extLst>
                </a:gridCol>
                <a:gridCol w="2600163">
                  <a:extLst>
                    <a:ext uri="{9D8B030D-6E8A-4147-A177-3AD203B41FA5}">
                      <a16:colId xmlns:a16="http://schemas.microsoft.com/office/drawing/2014/main" val="2465947805"/>
                    </a:ext>
                  </a:extLst>
                </a:gridCol>
              </a:tblGrid>
              <a:tr h="0">
                <a:tc>
                  <a:txBody>
                    <a:bodyPr/>
                    <a:lstStyle/>
                    <a:p>
                      <a:pPr algn="ctr">
                        <a:lnSpc>
                          <a:spcPct val="200000"/>
                        </a:lnSpc>
                      </a:pPr>
                      <a:r>
                        <a:rPr lang="en-US" sz="900" b="1" kern="1200" dirty="0">
                          <a:solidFill>
                            <a:schemeClr val="lt1"/>
                          </a:solidFill>
                          <a:effectLst/>
                          <a:latin typeface="+mn-lt"/>
                          <a:ea typeface="+mn-ea"/>
                          <a:cs typeface="+mn-cs"/>
                        </a:rPr>
                        <a:t>Violation Type</a:t>
                      </a:r>
                      <a:endParaRPr lang="en-US" sz="900" dirty="0"/>
                    </a:p>
                  </a:txBody>
                  <a:tcPr>
                    <a:solidFill>
                      <a:schemeClr val="bg2">
                        <a:lumMod val="75000"/>
                      </a:schemeClr>
                    </a:solidFill>
                  </a:tcPr>
                </a:tc>
                <a:tc>
                  <a:txBody>
                    <a:bodyPr/>
                    <a:lstStyle/>
                    <a:p>
                      <a:pPr algn="ctr">
                        <a:lnSpc>
                          <a:spcPct val="200000"/>
                        </a:lnSpc>
                      </a:pPr>
                      <a:r>
                        <a:rPr lang="en-US" sz="900" b="1" kern="1200" dirty="0">
                          <a:solidFill>
                            <a:schemeClr val="tx1"/>
                          </a:solidFill>
                          <a:effectLst/>
                          <a:latin typeface="+mn-lt"/>
                          <a:ea typeface="+mn-ea"/>
                          <a:cs typeface="+mn-cs"/>
                        </a:rPr>
                        <a:t>Violation Begin</a:t>
                      </a:r>
                      <a:endParaRPr lang="en-US" sz="900" dirty="0">
                        <a:solidFill>
                          <a:schemeClr val="tx1"/>
                        </a:solidFill>
                      </a:endParaRPr>
                    </a:p>
                  </a:txBody>
                  <a:tcPr>
                    <a:solidFill>
                      <a:schemeClr val="bg2">
                        <a:lumMod val="75000"/>
                      </a:schemeClr>
                    </a:solidFill>
                  </a:tcPr>
                </a:tc>
                <a:tc>
                  <a:txBody>
                    <a:bodyPr/>
                    <a:lstStyle/>
                    <a:p>
                      <a:pPr algn="ctr">
                        <a:lnSpc>
                          <a:spcPct val="200000"/>
                        </a:lnSpc>
                      </a:pPr>
                      <a:r>
                        <a:rPr lang="en-US" sz="900" b="1" kern="1200" dirty="0">
                          <a:solidFill>
                            <a:schemeClr val="tx1"/>
                          </a:solidFill>
                          <a:effectLst/>
                          <a:latin typeface="+mn-lt"/>
                          <a:ea typeface="+mn-ea"/>
                          <a:cs typeface="+mn-cs"/>
                        </a:rPr>
                        <a:t>Violation End</a:t>
                      </a:r>
                      <a:endParaRPr lang="en-US" sz="900" dirty="0">
                        <a:solidFill>
                          <a:schemeClr val="tx1"/>
                        </a:solidFill>
                      </a:endParaRPr>
                    </a:p>
                  </a:txBody>
                  <a:tcPr>
                    <a:solidFill>
                      <a:schemeClr val="bg2">
                        <a:lumMod val="75000"/>
                      </a:schemeClr>
                    </a:solidFill>
                  </a:tcPr>
                </a:tc>
                <a:tc>
                  <a:txBody>
                    <a:bodyPr/>
                    <a:lstStyle/>
                    <a:p>
                      <a:pPr algn="ctr">
                        <a:lnSpc>
                          <a:spcPct val="200000"/>
                        </a:lnSpc>
                      </a:pPr>
                      <a:r>
                        <a:rPr lang="en-US" sz="900" b="1" kern="1200" dirty="0">
                          <a:solidFill>
                            <a:schemeClr val="tx1"/>
                          </a:solidFill>
                          <a:effectLst/>
                          <a:latin typeface="+mn-lt"/>
                          <a:ea typeface="+mn-ea"/>
                          <a:cs typeface="+mn-cs"/>
                        </a:rPr>
                        <a:t>Violation Explanation</a:t>
                      </a:r>
                      <a:endParaRPr lang="en-US" sz="900" dirty="0">
                        <a:solidFill>
                          <a:schemeClr val="tx1"/>
                        </a:solidFill>
                      </a:endParaRPr>
                    </a:p>
                  </a:txBody>
                  <a:tcPr>
                    <a:solidFill>
                      <a:schemeClr val="bg2">
                        <a:lumMod val="75000"/>
                      </a:schemeClr>
                    </a:solidFill>
                  </a:tcPr>
                </a:tc>
                <a:extLst>
                  <a:ext uri="{0D108BD9-81ED-4DB2-BD59-A6C34878D82A}">
                    <a16:rowId xmlns:a16="http://schemas.microsoft.com/office/drawing/2014/main" val="2547599610"/>
                  </a:ext>
                </a:extLst>
              </a:tr>
              <a:tr h="506615">
                <a:tc>
                  <a:txBody>
                    <a:bodyPr/>
                    <a:lstStyle/>
                    <a:p>
                      <a:r>
                        <a:rPr lang="en-US" sz="1000" kern="1200" dirty="0">
                          <a:solidFill>
                            <a:schemeClr val="tx1"/>
                          </a:solidFill>
                          <a:effectLst/>
                          <a:latin typeface="+mn-lt"/>
                          <a:ea typeface="+mn-ea"/>
                          <a:cs typeface="+mn-cs"/>
                        </a:rPr>
                        <a:t>PUBLIC NOTICE RULE LINKED TO</a:t>
                      </a:r>
                    </a:p>
                    <a:p>
                      <a:r>
                        <a:rPr lang="en-US" sz="1000" kern="1200" dirty="0">
                          <a:solidFill>
                            <a:schemeClr val="tx1"/>
                          </a:solidFill>
                          <a:effectLst/>
                          <a:latin typeface="+mn-lt"/>
                          <a:ea typeface="+mn-ea"/>
                          <a:cs typeface="+mn-cs"/>
                        </a:rPr>
                        <a:t>VIOLATION</a:t>
                      </a:r>
                      <a:endParaRPr lang="en-US" sz="1000" dirty="0">
                        <a:solidFill>
                          <a:schemeClr val="tx1"/>
                        </a:solidFill>
                      </a:endParaRPr>
                    </a:p>
                  </a:txBody>
                  <a:tcPr>
                    <a:solidFill>
                      <a:schemeClr val="bg2">
                        <a:lumMod val="75000"/>
                      </a:schemeClr>
                    </a:solidFill>
                  </a:tcPr>
                </a:tc>
                <a:tc>
                  <a:txBody>
                    <a:bodyPr/>
                    <a:lstStyle/>
                    <a:p>
                      <a:pPr algn="ctr">
                        <a:lnSpc>
                          <a:spcPct val="200000"/>
                        </a:lnSpc>
                      </a:pPr>
                      <a:r>
                        <a:rPr lang="en-US" sz="1000" kern="1200" dirty="0">
                          <a:solidFill>
                            <a:schemeClr val="tx1"/>
                          </a:solidFill>
                          <a:effectLst/>
                          <a:latin typeface="+mn-lt"/>
                          <a:ea typeface="+mn-ea"/>
                          <a:cs typeface="+mn-cs"/>
                        </a:rPr>
                        <a:t>06/25/2022</a:t>
                      </a:r>
                      <a:endParaRPr lang="en-US" sz="1000" dirty="0">
                        <a:solidFill>
                          <a:schemeClr val="tx1"/>
                        </a:solidFill>
                      </a:endParaRPr>
                    </a:p>
                  </a:txBody>
                  <a:tcPr>
                    <a:solidFill>
                      <a:schemeClr val="bg2">
                        <a:lumMod val="75000"/>
                      </a:schemeClr>
                    </a:solidFill>
                  </a:tcPr>
                </a:tc>
                <a:tc>
                  <a:txBody>
                    <a:bodyPr/>
                    <a:lstStyle/>
                    <a:p>
                      <a:pPr algn="ctr">
                        <a:lnSpc>
                          <a:spcPct val="200000"/>
                        </a:lnSpc>
                      </a:pPr>
                      <a:r>
                        <a:rPr lang="en-US" sz="1000" kern="1200" dirty="0">
                          <a:solidFill>
                            <a:schemeClr val="tx1"/>
                          </a:solidFill>
                          <a:effectLst/>
                          <a:latin typeface="+mn-lt"/>
                          <a:ea typeface="+mn-ea"/>
                          <a:cs typeface="+mn-cs"/>
                        </a:rPr>
                        <a:t>12/18/2023</a:t>
                      </a:r>
                      <a:endParaRPr lang="en-US" sz="1000" dirty="0">
                        <a:solidFill>
                          <a:schemeClr val="tx1"/>
                        </a:solidFill>
                      </a:endParaRPr>
                    </a:p>
                  </a:txBody>
                  <a:tcPr>
                    <a:solidFill>
                      <a:schemeClr val="bg2">
                        <a:lumMod val="75000"/>
                      </a:schemeClr>
                    </a:solidFill>
                  </a:tcPr>
                </a:tc>
                <a:tc>
                  <a:txBody>
                    <a:bodyPr/>
                    <a:lstStyle/>
                    <a:p>
                      <a:pPr marL="0" marR="0">
                        <a:spcBef>
                          <a:spcPts val="0"/>
                        </a:spcBef>
                        <a:spcAft>
                          <a:spcPts val="0"/>
                        </a:spcAft>
                      </a:pPr>
                      <a:r>
                        <a:rPr lang="en-US" sz="1000" dirty="0">
                          <a:solidFill>
                            <a:schemeClr val="tx1"/>
                          </a:solidFill>
                          <a:effectLst/>
                          <a:latin typeface="SansSerif"/>
                          <a:ea typeface="SansSerif"/>
                          <a:cs typeface="SansSerif"/>
                        </a:rPr>
                        <a:t>We failed to adequately notify you, our drinking water consumers, about a violation of the drinking water regulations.</a:t>
                      </a:r>
                      <a:endParaRPr lang="en-US" sz="900" b="1" i="1" dirty="0">
                        <a:solidFill>
                          <a:schemeClr val="tx1"/>
                        </a:solidFill>
                        <a:effectLst/>
                        <a:latin typeface="Times New Roman" panose="02020603050405020304" pitchFamily="18" charset="0"/>
                        <a:ea typeface="Times New Roman" panose="02020603050405020304" pitchFamily="18" charset="0"/>
                      </a:endParaRPr>
                    </a:p>
                  </a:txBody>
                  <a:tcPr marL="38100" marR="0" marT="38100" marB="0">
                    <a:solidFill>
                      <a:schemeClr val="bg2">
                        <a:lumMod val="75000"/>
                      </a:schemeClr>
                    </a:solidFill>
                  </a:tcPr>
                </a:tc>
                <a:extLst>
                  <a:ext uri="{0D108BD9-81ED-4DB2-BD59-A6C34878D82A}">
                    <a16:rowId xmlns:a16="http://schemas.microsoft.com/office/drawing/2014/main" val="2104253372"/>
                  </a:ext>
                </a:extLst>
              </a:tr>
              <a:tr h="506615">
                <a:tc>
                  <a:txBody>
                    <a:bodyPr/>
                    <a:lstStyle/>
                    <a:p>
                      <a:endParaRPr lang="en-US" sz="1000" dirty="0">
                        <a:solidFill>
                          <a:schemeClr val="tx1"/>
                        </a:solidFill>
                      </a:endParaRPr>
                    </a:p>
                    <a:p>
                      <a:r>
                        <a:rPr lang="en-US" sz="1000" dirty="0">
                          <a:solidFill>
                            <a:schemeClr val="tx1"/>
                          </a:solidFill>
                        </a:rPr>
                        <a:t>PUBLIC NOTICE RULE LINKED TO VIOLATION</a:t>
                      </a:r>
                    </a:p>
                  </a:txBody>
                  <a:tcPr>
                    <a:solidFill>
                      <a:schemeClr val="bg2">
                        <a:lumMod val="75000"/>
                      </a:schemeClr>
                    </a:solidFill>
                  </a:tcPr>
                </a:tc>
                <a:tc>
                  <a:txBody>
                    <a:bodyPr/>
                    <a:lstStyle/>
                    <a:p>
                      <a:pPr algn="ctr">
                        <a:lnSpc>
                          <a:spcPct val="200000"/>
                        </a:lnSpc>
                      </a:pPr>
                      <a:r>
                        <a:rPr lang="en-US" sz="1000" dirty="0">
                          <a:solidFill>
                            <a:schemeClr val="tx1"/>
                          </a:solidFill>
                        </a:rPr>
                        <a:t>11/05/2023</a:t>
                      </a:r>
                    </a:p>
                  </a:txBody>
                  <a:tcPr>
                    <a:solidFill>
                      <a:schemeClr val="bg2">
                        <a:lumMod val="75000"/>
                      </a:schemeClr>
                    </a:solidFill>
                  </a:tcPr>
                </a:tc>
                <a:tc>
                  <a:txBody>
                    <a:bodyPr/>
                    <a:lstStyle/>
                    <a:p>
                      <a:pPr algn="ctr">
                        <a:lnSpc>
                          <a:spcPct val="200000"/>
                        </a:lnSpc>
                      </a:pPr>
                      <a:r>
                        <a:rPr lang="en-US" sz="1000" dirty="0">
                          <a:solidFill>
                            <a:schemeClr val="tx1"/>
                          </a:solidFill>
                        </a:rPr>
                        <a:t>12/18/2023</a:t>
                      </a:r>
                    </a:p>
                  </a:txBody>
                  <a:tcPr>
                    <a:solidFill>
                      <a:schemeClr val="bg2">
                        <a:lumMod val="75000"/>
                      </a:schemeClr>
                    </a:solidFill>
                  </a:tcPr>
                </a:tc>
                <a:tc>
                  <a:txBody>
                    <a:bodyPr/>
                    <a:lstStyle/>
                    <a:p>
                      <a:pPr marL="0" marR="0">
                        <a:spcBef>
                          <a:spcPts val="0"/>
                        </a:spcBef>
                        <a:spcAft>
                          <a:spcPts val="0"/>
                        </a:spcAft>
                      </a:pPr>
                      <a:r>
                        <a:rPr lang="en-US" sz="900" dirty="0">
                          <a:solidFill>
                            <a:schemeClr val="tx1"/>
                          </a:solidFill>
                        </a:rPr>
                        <a:t>We failed to adequately notify you, our drinking water consumers, about a violation of the drinking water regulations</a:t>
                      </a:r>
                      <a:endParaRPr lang="en-US" sz="900" b="1" i="1" dirty="0">
                        <a:solidFill>
                          <a:schemeClr val="tx1"/>
                        </a:solidFill>
                        <a:effectLst/>
                        <a:latin typeface="Times New Roman" panose="02020603050405020304" pitchFamily="18" charset="0"/>
                        <a:ea typeface="Times New Roman" panose="02020603050405020304" pitchFamily="18" charset="0"/>
                      </a:endParaRPr>
                    </a:p>
                  </a:txBody>
                  <a:tcPr marL="38100" marR="0" marT="38100" marB="0">
                    <a:solidFill>
                      <a:schemeClr val="bg2">
                        <a:lumMod val="75000"/>
                      </a:schemeClr>
                    </a:solidFill>
                  </a:tcPr>
                </a:tc>
                <a:extLst>
                  <a:ext uri="{0D108BD9-81ED-4DB2-BD59-A6C34878D82A}">
                    <a16:rowId xmlns:a16="http://schemas.microsoft.com/office/drawing/2014/main" val="2733553867"/>
                  </a:ext>
                </a:extLst>
              </a:tr>
            </a:tbl>
          </a:graphicData>
        </a:graphic>
      </p:graphicFrame>
      <p:sp>
        <p:nvSpPr>
          <p:cNvPr id="14" name="TextBox 13">
            <a:extLst>
              <a:ext uri="{FF2B5EF4-FFF2-40B4-BE49-F238E27FC236}">
                <a16:creationId xmlns:a16="http://schemas.microsoft.com/office/drawing/2014/main" id="{9AA9FB49-9DEE-B42A-6D34-78B51FD761F8}"/>
              </a:ext>
            </a:extLst>
          </p:cNvPr>
          <p:cNvSpPr txBox="1"/>
          <p:nvPr/>
        </p:nvSpPr>
        <p:spPr>
          <a:xfrm>
            <a:off x="328363" y="4334457"/>
            <a:ext cx="6094520" cy="369332"/>
          </a:xfrm>
          <a:prstGeom prst="rect">
            <a:avLst/>
          </a:prstGeom>
          <a:noFill/>
        </p:spPr>
        <p:txBody>
          <a:bodyPr wrap="square">
            <a:spAutoFit/>
          </a:bodyPr>
          <a:lstStyle/>
          <a:p>
            <a:r>
              <a:rPr lang="en-US" b="1" dirty="0"/>
              <a:t>Violations:</a:t>
            </a:r>
            <a:endParaRPr lang="en-US" dirty="0"/>
          </a:p>
        </p:txBody>
      </p:sp>
      <p:graphicFrame>
        <p:nvGraphicFramePr>
          <p:cNvPr id="3" name="Table 2">
            <a:extLst>
              <a:ext uri="{FF2B5EF4-FFF2-40B4-BE49-F238E27FC236}">
                <a16:creationId xmlns:a16="http://schemas.microsoft.com/office/drawing/2014/main" id="{5F406524-3F76-EE62-1D01-C825F48B5C10}"/>
              </a:ext>
            </a:extLst>
          </p:cNvPr>
          <p:cNvGraphicFramePr>
            <a:graphicFrameLocks noGrp="1"/>
          </p:cNvGraphicFramePr>
          <p:nvPr>
            <p:extLst>
              <p:ext uri="{D42A27DB-BD31-4B8C-83A1-F6EECF244321}">
                <p14:modId xmlns:p14="http://schemas.microsoft.com/office/powerpoint/2010/main" val="4170152362"/>
              </p:ext>
            </p:extLst>
          </p:nvPr>
        </p:nvGraphicFramePr>
        <p:xfrm>
          <a:off x="328363" y="1737011"/>
          <a:ext cx="9872554" cy="1508760"/>
        </p:xfrm>
        <a:graphic>
          <a:graphicData uri="http://schemas.openxmlformats.org/drawingml/2006/table">
            <a:tbl>
              <a:tblPr firstRow="1" bandRow="1">
                <a:tableStyleId>{5C22544A-7EE6-4342-B048-85BDC9FD1C3A}</a:tableStyleId>
              </a:tblPr>
              <a:tblGrid>
                <a:gridCol w="1243532">
                  <a:extLst>
                    <a:ext uri="{9D8B030D-6E8A-4147-A177-3AD203B41FA5}">
                      <a16:colId xmlns:a16="http://schemas.microsoft.com/office/drawing/2014/main" val="2305181785"/>
                    </a:ext>
                  </a:extLst>
                </a:gridCol>
                <a:gridCol w="818170">
                  <a:extLst>
                    <a:ext uri="{9D8B030D-6E8A-4147-A177-3AD203B41FA5}">
                      <a16:colId xmlns:a16="http://schemas.microsoft.com/office/drawing/2014/main" val="2373102807"/>
                    </a:ext>
                  </a:extLst>
                </a:gridCol>
                <a:gridCol w="1042008">
                  <a:extLst>
                    <a:ext uri="{9D8B030D-6E8A-4147-A177-3AD203B41FA5}">
                      <a16:colId xmlns:a16="http://schemas.microsoft.com/office/drawing/2014/main" val="3965140861"/>
                    </a:ext>
                  </a:extLst>
                </a:gridCol>
                <a:gridCol w="1458812">
                  <a:extLst>
                    <a:ext uri="{9D8B030D-6E8A-4147-A177-3AD203B41FA5}">
                      <a16:colId xmlns:a16="http://schemas.microsoft.com/office/drawing/2014/main" val="1147617370"/>
                    </a:ext>
                  </a:extLst>
                </a:gridCol>
                <a:gridCol w="818169">
                  <a:extLst>
                    <a:ext uri="{9D8B030D-6E8A-4147-A177-3AD203B41FA5}">
                      <a16:colId xmlns:a16="http://schemas.microsoft.com/office/drawing/2014/main" val="1500091856"/>
                    </a:ext>
                  </a:extLst>
                </a:gridCol>
                <a:gridCol w="640643">
                  <a:extLst>
                    <a:ext uri="{9D8B030D-6E8A-4147-A177-3AD203B41FA5}">
                      <a16:colId xmlns:a16="http://schemas.microsoft.com/office/drawing/2014/main" val="472400923"/>
                    </a:ext>
                  </a:extLst>
                </a:gridCol>
                <a:gridCol w="802732">
                  <a:extLst>
                    <a:ext uri="{9D8B030D-6E8A-4147-A177-3AD203B41FA5}">
                      <a16:colId xmlns:a16="http://schemas.microsoft.com/office/drawing/2014/main" val="2524207859"/>
                    </a:ext>
                  </a:extLst>
                </a:gridCol>
                <a:gridCol w="694672">
                  <a:extLst>
                    <a:ext uri="{9D8B030D-6E8A-4147-A177-3AD203B41FA5}">
                      <a16:colId xmlns:a16="http://schemas.microsoft.com/office/drawing/2014/main" val="1799215447"/>
                    </a:ext>
                  </a:extLst>
                </a:gridCol>
                <a:gridCol w="2353816">
                  <a:extLst>
                    <a:ext uri="{9D8B030D-6E8A-4147-A177-3AD203B41FA5}">
                      <a16:colId xmlns:a16="http://schemas.microsoft.com/office/drawing/2014/main" val="3329821226"/>
                    </a:ext>
                  </a:extLst>
                </a:gridCol>
              </a:tblGrid>
              <a:tr h="345249">
                <a:tc>
                  <a:txBody>
                    <a:bodyPr/>
                    <a:lstStyle/>
                    <a:p>
                      <a:pPr algn="ctr"/>
                      <a:r>
                        <a:rPr lang="en-US" sz="900" b="1" dirty="0"/>
                        <a:t>Disinfection By-Products</a:t>
                      </a:r>
                    </a:p>
                  </a:txBody>
                  <a:tcPr anchor="ctr"/>
                </a:tc>
                <a:tc>
                  <a:txBody>
                    <a:bodyPr/>
                    <a:lstStyle/>
                    <a:p>
                      <a:pPr algn="ctr"/>
                      <a:r>
                        <a:rPr lang="en-US" sz="900" b="1" dirty="0"/>
                        <a:t>Collection Date</a:t>
                      </a:r>
                    </a:p>
                  </a:txBody>
                  <a:tcPr anchor="ctr"/>
                </a:tc>
                <a:tc>
                  <a:txBody>
                    <a:bodyPr/>
                    <a:lstStyle/>
                    <a:p>
                      <a:pPr algn="ctr"/>
                      <a:r>
                        <a:rPr lang="en-US" sz="900" b="1" dirty="0"/>
                        <a:t>Highest Level Detected</a:t>
                      </a:r>
                    </a:p>
                  </a:txBody>
                  <a:tcPr anchor="ctr"/>
                </a:tc>
                <a:tc>
                  <a:txBody>
                    <a:bodyPr/>
                    <a:lstStyle/>
                    <a:p>
                      <a:pPr algn="ctr"/>
                      <a:r>
                        <a:rPr lang="en-US" sz="900" b="1" dirty="0"/>
                        <a:t>Range of Individual Samples</a:t>
                      </a:r>
                    </a:p>
                  </a:txBody>
                  <a:tcPr anchor="ctr"/>
                </a:tc>
                <a:tc>
                  <a:txBody>
                    <a:bodyPr/>
                    <a:lstStyle/>
                    <a:p>
                      <a:pPr algn="ctr"/>
                      <a:r>
                        <a:rPr lang="en-US" sz="900" b="1" dirty="0"/>
                        <a:t>MCLG</a:t>
                      </a:r>
                    </a:p>
                  </a:txBody>
                  <a:tcPr anchor="ctr"/>
                </a:tc>
                <a:tc>
                  <a:txBody>
                    <a:bodyPr/>
                    <a:lstStyle/>
                    <a:p>
                      <a:pPr algn="ctr"/>
                      <a:r>
                        <a:rPr lang="en-US" sz="900" b="1" dirty="0"/>
                        <a:t>MCL</a:t>
                      </a:r>
                    </a:p>
                  </a:txBody>
                  <a:tcPr anchor="ctr"/>
                </a:tc>
                <a:tc>
                  <a:txBody>
                    <a:bodyPr/>
                    <a:lstStyle/>
                    <a:p>
                      <a:pPr algn="ctr"/>
                      <a:r>
                        <a:rPr lang="en-US" sz="900" b="1" dirty="0"/>
                        <a:t>Units</a:t>
                      </a:r>
                    </a:p>
                  </a:txBody>
                  <a:tcPr anchor="ctr"/>
                </a:tc>
                <a:tc>
                  <a:txBody>
                    <a:bodyPr/>
                    <a:lstStyle/>
                    <a:p>
                      <a:pPr algn="ctr"/>
                      <a:r>
                        <a:rPr lang="en-US" sz="900" b="1" dirty="0"/>
                        <a:t>Violation</a:t>
                      </a:r>
                    </a:p>
                  </a:txBody>
                  <a:tcPr anchor="ctr"/>
                </a:tc>
                <a:tc>
                  <a:txBody>
                    <a:bodyPr/>
                    <a:lstStyle/>
                    <a:p>
                      <a:pPr algn="ctr"/>
                      <a:r>
                        <a:rPr lang="en-US" sz="900" b="1" dirty="0"/>
                        <a:t>Likely Source of Contamination</a:t>
                      </a:r>
                    </a:p>
                  </a:txBody>
                  <a:tcPr anchor="ctr"/>
                </a:tc>
                <a:extLst>
                  <a:ext uri="{0D108BD9-81ED-4DB2-BD59-A6C34878D82A}">
                    <a16:rowId xmlns:a16="http://schemas.microsoft.com/office/drawing/2014/main" val="3090780632"/>
                  </a:ext>
                </a:extLst>
              </a:tr>
              <a:tr h="474717">
                <a:tc>
                  <a:txBody>
                    <a:bodyPr/>
                    <a:lstStyle/>
                    <a:p>
                      <a:pPr algn="ctr"/>
                      <a:r>
                        <a:rPr lang="en-US" sz="900" dirty="0">
                          <a:solidFill>
                            <a:schemeClr val="tx1"/>
                          </a:solidFill>
                        </a:rPr>
                        <a:t>Haloacetic Acids (HAA5)</a:t>
                      </a:r>
                      <a:endParaRPr lang="en-US" sz="900" b="1" dirty="0">
                        <a:solidFill>
                          <a:schemeClr val="tx1"/>
                        </a:solidFill>
                      </a:endParaRPr>
                    </a:p>
                  </a:txBody>
                  <a:tcPr anchor="ctr">
                    <a:solidFill>
                      <a:schemeClr val="bg2">
                        <a:lumMod val="90000"/>
                      </a:schemeClr>
                    </a:solidFill>
                  </a:tcPr>
                </a:tc>
                <a:tc>
                  <a:txBody>
                    <a:bodyPr/>
                    <a:lstStyle/>
                    <a:p>
                      <a:pPr algn="ctr"/>
                      <a:r>
                        <a:rPr lang="en-US" sz="900" dirty="0">
                          <a:solidFill>
                            <a:schemeClr val="tx1"/>
                          </a:solidFill>
                        </a:rPr>
                        <a:t>2023</a:t>
                      </a:r>
                    </a:p>
                  </a:txBody>
                  <a:tcPr anchor="ctr">
                    <a:solidFill>
                      <a:schemeClr val="bg2">
                        <a:lumMod val="90000"/>
                      </a:schemeClr>
                    </a:solidFill>
                  </a:tcPr>
                </a:tc>
                <a:tc>
                  <a:txBody>
                    <a:bodyPr/>
                    <a:lstStyle/>
                    <a:p>
                      <a:pPr algn="ctr"/>
                      <a:r>
                        <a:rPr lang="en-US" sz="900" dirty="0">
                          <a:solidFill>
                            <a:schemeClr val="tx1"/>
                          </a:solidFill>
                        </a:rPr>
                        <a:t>5</a:t>
                      </a:r>
                    </a:p>
                  </a:txBody>
                  <a:tcPr anchor="ctr">
                    <a:solidFill>
                      <a:schemeClr val="bg2">
                        <a:lumMod val="90000"/>
                      </a:schemeClr>
                    </a:solidFill>
                  </a:tcPr>
                </a:tc>
                <a:tc>
                  <a:txBody>
                    <a:bodyPr/>
                    <a:lstStyle/>
                    <a:p>
                      <a:pPr algn="ctr"/>
                      <a:r>
                        <a:rPr lang="en-US" sz="900" dirty="0">
                          <a:solidFill>
                            <a:schemeClr val="tx1"/>
                          </a:solidFill>
                        </a:rPr>
                        <a:t>4.6-4.7</a:t>
                      </a:r>
                    </a:p>
                  </a:txBody>
                  <a:tcPr anchor="ctr">
                    <a:solidFill>
                      <a:schemeClr val="bg2">
                        <a:lumMod val="90000"/>
                      </a:schemeClr>
                    </a:solidFill>
                  </a:tcPr>
                </a:tc>
                <a:tc>
                  <a:txBody>
                    <a:bodyPr/>
                    <a:lstStyle/>
                    <a:p>
                      <a:pPr algn="ctr"/>
                      <a:r>
                        <a:rPr lang="en-US" sz="900" dirty="0">
                          <a:solidFill>
                            <a:schemeClr val="tx1"/>
                          </a:solidFill>
                        </a:rPr>
                        <a:t>No goal for the</a:t>
                      </a:r>
                    </a:p>
                    <a:p>
                      <a:pPr algn="ctr"/>
                      <a:r>
                        <a:rPr lang="en-US" sz="900" dirty="0">
                          <a:solidFill>
                            <a:schemeClr val="tx1"/>
                          </a:solidFill>
                        </a:rPr>
                        <a:t>total</a:t>
                      </a:r>
                    </a:p>
                  </a:txBody>
                  <a:tcPr anchor="ctr">
                    <a:solidFill>
                      <a:schemeClr val="bg2">
                        <a:lumMod val="90000"/>
                      </a:schemeClr>
                    </a:solidFill>
                  </a:tcPr>
                </a:tc>
                <a:tc>
                  <a:txBody>
                    <a:bodyPr/>
                    <a:lstStyle/>
                    <a:p>
                      <a:pPr algn="ctr"/>
                      <a:r>
                        <a:rPr lang="en-US" sz="900" dirty="0">
                          <a:solidFill>
                            <a:schemeClr val="tx1"/>
                          </a:solidFill>
                        </a:rPr>
                        <a:t>60</a:t>
                      </a:r>
                    </a:p>
                  </a:txBody>
                  <a:tcPr anchor="ctr">
                    <a:solidFill>
                      <a:schemeClr val="bg2">
                        <a:lumMod val="90000"/>
                      </a:schemeClr>
                    </a:solidFill>
                  </a:tcPr>
                </a:tc>
                <a:tc>
                  <a:txBody>
                    <a:bodyPr/>
                    <a:lstStyle/>
                    <a:p>
                      <a:pPr algn="ctr"/>
                      <a:r>
                        <a:rPr lang="en-US" sz="900" dirty="0">
                          <a:solidFill>
                            <a:schemeClr val="tx1"/>
                          </a:solidFill>
                        </a:rPr>
                        <a:t>ppb</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r>
                        <a:rPr lang="en-US" sz="900" dirty="0">
                          <a:solidFill>
                            <a:schemeClr val="tx1"/>
                          </a:solidFill>
                        </a:rPr>
                        <a:t>By-product of drinking water disinfection.</a:t>
                      </a:r>
                    </a:p>
                  </a:txBody>
                  <a:tcPr anchor="ctr">
                    <a:solidFill>
                      <a:schemeClr val="bg2">
                        <a:lumMod val="90000"/>
                      </a:schemeClr>
                    </a:solidFill>
                  </a:tcPr>
                </a:tc>
                <a:extLst>
                  <a:ext uri="{0D108BD9-81ED-4DB2-BD59-A6C34878D82A}">
                    <a16:rowId xmlns:a16="http://schemas.microsoft.com/office/drawing/2014/main" val="4156886886"/>
                  </a:ext>
                </a:extLst>
              </a:tr>
              <a:tr h="388531">
                <a:tc>
                  <a:txBody>
                    <a:bodyPr/>
                    <a:lstStyle/>
                    <a:p>
                      <a:pPr algn="ctr"/>
                      <a:r>
                        <a:rPr lang="en-US" sz="900" dirty="0">
                          <a:solidFill>
                            <a:schemeClr val="tx1"/>
                          </a:solidFill>
                        </a:rPr>
                        <a:t>Total Trihalomethanes (TTHM)</a:t>
                      </a:r>
                      <a:endParaRPr lang="en-US" sz="900" b="1" dirty="0">
                        <a:solidFill>
                          <a:schemeClr val="tx1"/>
                        </a:solidFill>
                      </a:endParaRPr>
                    </a:p>
                  </a:txBody>
                  <a:tcPr anchor="ctr">
                    <a:solidFill>
                      <a:schemeClr val="bg2">
                        <a:lumMod val="90000"/>
                      </a:schemeClr>
                    </a:solidFill>
                  </a:tcPr>
                </a:tc>
                <a:tc>
                  <a:txBody>
                    <a:bodyPr/>
                    <a:lstStyle/>
                    <a:p>
                      <a:pPr algn="ctr"/>
                      <a:r>
                        <a:rPr lang="en-US" sz="900" dirty="0">
                          <a:solidFill>
                            <a:schemeClr val="tx1"/>
                          </a:solidFill>
                        </a:rPr>
                        <a:t>2023</a:t>
                      </a:r>
                    </a:p>
                  </a:txBody>
                  <a:tcPr anchor="ctr">
                    <a:solidFill>
                      <a:schemeClr val="bg2">
                        <a:lumMod val="90000"/>
                      </a:schemeClr>
                    </a:solidFill>
                  </a:tcPr>
                </a:tc>
                <a:tc>
                  <a:txBody>
                    <a:bodyPr/>
                    <a:lstStyle/>
                    <a:p>
                      <a:pPr algn="ctr"/>
                      <a:r>
                        <a:rPr lang="en-US" sz="900" dirty="0">
                          <a:solidFill>
                            <a:schemeClr val="tx1"/>
                          </a:solidFill>
                        </a:rPr>
                        <a:t>7</a:t>
                      </a:r>
                    </a:p>
                  </a:txBody>
                  <a:tcPr anchor="ctr">
                    <a:solidFill>
                      <a:schemeClr val="bg2">
                        <a:lumMod val="90000"/>
                      </a:schemeClr>
                    </a:solidFill>
                  </a:tcPr>
                </a:tc>
                <a:tc>
                  <a:txBody>
                    <a:bodyPr/>
                    <a:lstStyle/>
                    <a:p>
                      <a:pPr algn="ctr"/>
                      <a:r>
                        <a:rPr lang="en-US" sz="900" dirty="0">
                          <a:solidFill>
                            <a:schemeClr val="tx1"/>
                          </a:solidFill>
                        </a:rPr>
                        <a:t>1.62-6.94</a:t>
                      </a:r>
                    </a:p>
                  </a:txBody>
                  <a:tcPr anchor="ctr">
                    <a:solidFill>
                      <a:schemeClr val="bg2">
                        <a:lumMod val="90000"/>
                      </a:schemeClr>
                    </a:solidFill>
                  </a:tcPr>
                </a:tc>
                <a:tc>
                  <a:txBody>
                    <a:bodyPr/>
                    <a:lstStyle/>
                    <a:p>
                      <a:pPr algn="ctr"/>
                      <a:r>
                        <a:rPr lang="en-US" sz="900" dirty="0">
                          <a:solidFill>
                            <a:schemeClr val="tx1"/>
                          </a:solidFill>
                        </a:rPr>
                        <a:t>No goal for the</a:t>
                      </a:r>
                    </a:p>
                    <a:p>
                      <a:pPr algn="ctr"/>
                      <a:r>
                        <a:rPr lang="en-US" sz="900" dirty="0">
                          <a:solidFill>
                            <a:schemeClr val="tx1"/>
                          </a:solidFill>
                        </a:rPr>
                        <a:t>total</a:t>
                      </a:r>
                    </a:p>
                    <a:p>
                      <a:pPr algn="ctr"/>
                      <a:endParaRPr lang="en-US" sz="900" dirty="0">
                        <a:solidFill>
                          <a:schemeClr val="tx1"/>
                        </a:solidFill>
                      </a:endParaRPr>
                    </a:p>
                  </a:txBody>
                  <a:tcPr anchor="ctr">
                    <a:solidFill>
                      <a:schemeClr val="bg2">
                        <a:lumMod val="90000"/>
                      </a:schemeClr>
                    </a:solidFill>
                  </a:tcPr>
                </a:tc>
                <a:tc>
                  <a:txBody>
                    <a:bodyPr/>
                    <a:lstStyle/>
                    <a:p>
                      <a:pPr algn="ctr"/>
                      <a:r>
                        <a:rPr lang="en-US" sz="900" dirty="0">
                          <a:solidFill>
                            <a:schemeClr val="tx1"/>
                          </a:solidFill>
                        </a:rPr>
                        <a:t>80</a:t>
                      </a:r>
                    </a:p>
                  </a:txBody>
                  <a:tcPr anchor="ctr">
                    <a:solidFill>
                      <a:schemeClr val="bg2">
                        <a:lumMod val="90000"/>
                      </a:schemeClr>
                    </a:solidFill>
                  </a:tcPr>
                </a:tc>
                <a:tc>
                  <a:txBody>
                    <a:bodyPr/>
                    <a:lstStyle/>
                    <a:p>
                      <a:pPr algn="ctr"/>
                      <a:r>
                        <a:rPr lang="en-US" sz="900" dirty="0">
                          <a:solidFill>
                            <a:schemeClr val="tx1"/>
                          </a:solidFill>
                        </a:rPr>
                        <a:t>ppb</a:t>
                      </a:r>
                    </a:p>
                  </a:txBody>
                  <a:tcPr anchor="ctr">
                    <a:solidFill>
                      <a:schemeClr val="bg2">
                        <a:lumMod val="90000"/>
                      </a:schemeClr>
                    </a:solidFill>
                  </a:tcPr>
                </a:tc>
                <a:tc>
                  <a:txBody>
                    <a:bodyPr/>
                    <a:lstStyle/>
                    <a:p>
                      <a:pPr algn="ctr"/>
                      <a:r>
                        <a:rPr lang="en-US" sz="900" dirty="0">
                          <a:solidFill>
                            <a:schemeClr val="tx1"/>
                          </a:solidFill>
                        </a:rPr>
                        <a:t>N</a:t>
                      </a:r>
                    </a:p>
                  </a:txBody>
                  <a:tcPr anchor="ctr">
                    <a:solidFill>
                      <a:schemeClr val="bg2">
                        <a:lumMod val="90000"/>
                      </a:schemeClr>
                    </a:solidFill>
                  </a:tcPr>
                </a:tc>
                <a:tc>
                  <a:txBody>
                    <a:bodyPr/>
                    <a:lstStyle/>
                    <a:p>
                      <a:pPr algn="ctr"/>
                      <a:r>
                        <a:rPr lang="en-US" sz="900" dirty="0">
                          <a:solidFill>
                            <a:schemeClr val="tx1"/>
                          </a:solidFill>
                        </a:rPr>
                        <a:t>By-product of drinking water disinfection.</a:t>
                      </a:r>
                    </a:p>
                  </a:txBody>
                  <a:tcPr anchor="ctr">
                    <a:solidFill>
                      <a:schemeClr val="bg2">
                        <a:lumMod val="90000"/>
                      </a:schemeClr>
                    </a:solidFill>
                  </a:tcPr>
                </a:tc>
                <a:extLst>
                  <a:ext uri="{0D108BD9-81ED-4DB2-BD59-A6C34878D82A}">
                    <a16:rowId xmlns:a16="http://schemas.microsoft.com/office/drawing/2014/main" val="393707195"/>
                  </a:ext>
                </a:extLst>
              </a:tr>
            </a:tbl>
          </a:graphicData>
        </a:graphic>
      </p:graphicFrame>
    </p:spTree>
    <p:extLst>
      <p:ext uri="{BB962C8B-B14F-4D97-AF65-F5344CB8AC3E}">
        <p14:creationId xmlns:p14="http://schemas.microsoft.com/office/powerpoint/2010/main" val="36466042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1459</TotalTime>
  <Words>2355</Words>
  <Application>Microsoft Office PowerPoint</Application>
  <PresentationFormat>Widescreen</PresentationFormat>
  <Paragraphs>249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SansSerif</vt:lpstr>
      <vt:lpstr>Times New Roman</vt:lpstr>
      <vt:lpstr>Trebuchet MS</vt:lpstr>
      <vt:lpstr>Wingdings 3</vt:lpstr>
      <vt:lpstr>Facet</vt:lpstr>
      <vt:lpstr>City of Everman 2023 Annual Drinking Water Quality Report</vt:lpstr>
      <vt:lpstr>2023 Annual Drinking Water Quality Report  (PWS 2200010)</vt:lpstr>
      <vt:lpstr>Special 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Everman</dc:title>
  <dc:creator>Andrea Dominguez</dc:creator>
  <cp:lastModifiedBy>Craig Spencer</cp:lastModifiedBy>
  <cp:revision>26</cp:revision>
  <dcterms:created xsi:type="dcterms:W3CDTF">2021-06-29T15:38:37Z</dcterms:created>
  <dcterms:modified xsi:type="dcterms:W3CDTF">2024-05-29T14:20:17Z</dcterms:modified>
</cp:coreProperties>
</file>